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83" r:id="rId3"/>
    <p:sldId id="282" r:id="rId4"/>
    <p:sldId id="280" r:id="rId5"/>
    <p:sldId id="281" r:id="rId6"/>
    <p:sldId id="302" r:id="rId7"/>
    <p:sldId id="284" r:id="rId8"/>
    <p:sldId id="285" r:id="rId9"/>
    <p:sldId id="286" r:id="rId10"/>
    <p:sldId id="287" r:id="rId11"/>
    <p:sldId id="288" r:id="rId12"/>
    <p:sldId id="289" r:id="rId13"/>
    <p:sldId id="267" r:id="rId14"/>
    <p:sldId id="314" r:id="rId15"/>
    <p:sldId id="271" r:id="rId16"/>
    <p:sldId id="331" r:id="rId17"/>
    <p:sldId id="290" r:id="rId18"/>
    <p:sldId id="291" r:id="rId19"/>
    <p:sldId id="299" r:id="rId20"/>
    <p:sldId id="308" r:id="rId21"/>
    <p:sldId id="309" r:id="rId22"/>
    <p:sldId id="296" r:id="rId23"/>
    <p:sldId id="292" r:id="rId24"/>
    <p:sldId id="332" r:id="rId25"/>
    <p:sldId id="333" r:id="rId26"/>
    <p:sldId id="335" r:id="rId27"/>
    <p:sldId id="334" r:id="rId28"/>
    <p:sldId id="318" r:id="rId29"/>
    <p:sldId id="329" r:id="rId30"/>
    <p:sldId id="319" r:id="rId31"/>
    <p:sldId id="320" r:id="rId32"/>
    <p:sldId id="322" r:id="rId33"/>
    <p:sldId id="324" r:id="rId34"/>
    <p:sldId id="301" r:id="rId35"/>
    <p:sldId id="327" r:id="rId36"/>
    <p:sldId id="321" r:id="rId37"/>
    <p:sldId id="325" r:id="rId38"/>
    <p:sldId id="330"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86" d="100"/>
          <a:sy n="86" d="100"/>
        </p:scale>
        <p:origin x="4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45F62-1F65-47B6-9E1A-30E7AD072F4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73C04BC-5E2D-46DC-B44B-5D7563FF27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B3ECB2C-21CA-4C3E-99EA-45462065347D}"/>
              </a:ext>
            </a:extLst>
          </p:cNvPr>
          <p:cNvSpPr>
            <a:spLocks noGrp="1"/>
          </p:cNvSpPr>
          <p:nvPr>
            <p:ph type="dt" sz="half" idx="10"/>
          </p:nvPr>
        </p:nvSpPr>
        <p:spPr/>
        <p:txBody>
          <a:bodyPr/>
          <a:lstStyle/>
          <a:p>
            <a:fld id="{0853CA1C-6F7D-45C3-AD80-538B5E7EF1AF}" type="datetimeFigureOut">
              <a:rPr lang="de-DE" smtClean="0"/>
              <a:t>24.03.2021</a:t>
            </a:fld>
            <a:endParaRPr lang="de-DE"/>
          </a:p>
        </p:txBody>
      </p:sp>
      <p:sp>
        <p:nvSpPr>
          <p:cNvPr id="5" name="Fußzeilenplatzhalter 4">
            <a:extLst>
              <a:ext uri="{FF2B5EF4-FFF2-40B4-BE49-F238E27FC236}">
                <a16:creationId xmlns:a16="http://schemas.microsoft.com/office/drawing/2014/main" id="{CBAEF3BF-BCC5-4005-B1B5-5AF3EDD4F94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1BED9B2-5A7F-45D9-9660-B8A90B41143E}"/>
              </a:ext>
            </a:extLst>
          </p:cNvPr>
          <p:cNvSpPr>
            <a:spLocks noGrp="1"/>
          </p:cNvSpPr>
          <p:nvPr>
            <p:ph type="sldNum" sz="quarter" idx="12"/>
          </p:nvPr>
        </p:nvSpPr>
        <p:spPr/>
        <p:txBody>
          <a:bodyPr/>
          <a:lstStyle/>
          <a:p>
            <a:fld id="{D14EF503-3174-409D-9C23-5ACC34754195}" type="slidenum">
              <a:rPr lang="de-DE" smtClean="0"/>
              <a:t>‹Nr.›</a:t>
            </a:fld>
            <a:endParaRPr lang="de-DE"/>
          </a:p>
        </p:txBody>
      </p:sp>
    </p:spTree>
    <p:extLst>
      <p:ext uri="{BB962C8B-B14F-4D97-AF65-F5344CB8AC3E}">
        <p14:creationId xmlns:p14="http://schemas.microsoft.com/office/powerpoint/2010/main" val="3095640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E92C20-E1A7-4593-8DD4-99FD8F416B9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391E66D-FF2C-405A-8225-BF1352A3DD7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1007D3B-B445-4340-8A68-0790CCFD59E9}"/>
              </a:ext>
            </a:extLst>
          </p:cNvPr>
          <p:cNvSpPr>
            <a:spLocks noGrp="1"/>
          </p:cNvSpPr>
          <p:nvPr>
            <p:ph type="dt" sz="half" idx="10"/>
          </p:nvPr>
        </p:nvSpPr>
        <p:spPr/>
        <p:txBody>
          <a:bodyPr/>
          <a:lstStyle/>
          <a:p>
            <a:fld id="{0853CA1C-6F7D-45C3-AD80-538B5E7EF1AF}" type="datetimeFigureOut">
              <a:rPr lang="de-DE" smtClean="0"/>
              <a:t>24.03.2021</a:t>
            </a:fld>
            <a:endParaRPr lang="de-DE"/>
          </a:p>
        </p:txBody>
      </p:sp>
      <p:sp>
        <p:nvSpPr>
          <p:cNvPr id="5" name="Fußzeilenplatzhalter 4">
            <a:extLst>
              <a:ext uri="{FF2B5EF4-FFF2-40B4-BE49-F238E27FC236}">
                <a16:creationId xmlns:a16="http://schemas.microsoft.com/office/drawing/2014/main" id="{B8FB40B7-354E-4C33-BDD8-937E4522CC8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EB3312D-E114-42E7-AF1C-6E14B58B3F0F}"/>
              </a:ext>
            </a:extLst>
          </p:cNvPr>
          <p:cNvSpPr>
            <a:spLocks noGrp="1"/>
          </p:cNvSpPr>
          <p:nvPr>
            <p:ph type="sldNum" sz="quarter" idx="12"/>
          </p:nvPr>
        </p:nvSpPr>
        <p:spPr/>
        <p:txBody>
          <a:bodyPr/>
          <a:lstStyle/>
          <a:p>
            <a:fld id="{D14EF503-3174-409D-9C23-5ACC34754195}" type="slidenum">
              <a:rPr lang="de-DE" smtClean="0"/>
              <a:t>‹Nr.›</a:t>
            </a:fld>
            <a:endParaRPr lang="de-DE"/>
          </a:p>
        </p:txBody>
      </p:sp>
    </p:spTree>
    <p:extLst>
      <p:ext uri="{BB962C8B-B14F-4D97-AF65-F5344CB8AC3E}">
        <p14:creationId xmlns:p14="http://schemas.microsoft.com/office/powerpoint/2010/main" val="4075281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4D93D8FB-C836-4E0F-AF7A-06BE0252BDD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B0560E1-C450-4084-AAEE-325DAE7217E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9CA124F-6978-4DD6-BCDF-BBD3E180A767}"/>
              </a:ext>
            </a:extLst>
          </p:cNvPr>
          <p:cNvSpPr>
            <a:spLocks noGrp="1"/>
          </p:cNvSpPr>
          <p:nvPr>
            <p:ph type="dt" sz="half" idx="10"/>
          </p:nvPr>
        </p:nvSpPr>
        <p:spPr/>
        <p:txBody>
          <a:bodyPr/>
          <a:lstStyle/>
          <a:p>
            <a:fld id="{0853CA1C-6F7D-45C3-AD80-538B5E7EF1AF}" type="datetimeFigureOut">
              <a:rPr lang="de-DE" smtClean="0"/>
              <a:t>24.03.2021</a:t>
            </a:fld>
            <a:endParaRPr lang="de-DE"/>
          </a:p>
        </p:txBody>
      </p:sp>
      <p:sp>
        <p:nvSpPr>
          <p:cNvPr id="5" name="Fußzeilenplatzhalter 4">
            <a:extLst>
              <a:ext uri="{FF2B5EF4-FFF2-40B4-BE49-F238E27FC236}">
                <a16:creationId xmlns:a16="http://schemas.microsoft.com/office/drawing/2014/main" id="{267A0AEB-5999-4990-9F34-9261FAA7F4A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D947AFD-2A06-4702-A18B-6B567DCEE6F7}"/>
              </a:ext>
            </a:extLst>
          </p:cNvPr>
          <p:cNvSpPr>
            <a:spLocks noGrp="1"/>
          </p:cNvSpPr>
          <p:nvPr>
            <p:ph type="sldNum" sz="quarter" idx="12"/>
          </p:nvPr>
        </p:nvSpPr>
        <p:spPr/>
        <p:txBody>
          <a:bodyPr/>
          <a:lstStyle/>
          <a:p>
            <a:fld id="{D14EF503-3174-409D-9C23-5ACC34754195}" type="slidenum">
              <a:rPr lang="de-DE" smtClean="0"/>
              <a:t>‹Nr.›</a:t>
            </a:fld>
            <a:endParaRPr lang="de-DE"/>
          </a:p>
        </p:txBody>
      </p:sp>
    </p:spTree>
    <p:extLst>
      <p:ext uri="{BB962C8B-B14F-4D97-AF65-F5344CB8AC3E}">
        <p14:creationId xmlns:p14="http://schemas.microsoft.com/office/powerpoint/2010/main" val="3484478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60CB2-0885-4318-8F79-5FE7C7763E67}"/>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80778C1E-C5D8-462E-8C2E-8AB4C36BE5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BBC4B29-2E03-4F30-BA1A-6F1C6B72C014}"/>
              </a:ext>
            </a:extLst>
          </p:cNvPr>
          <p:cNvSpPr>
            <a:spLocks noGrp="1"/>
          </p:cNvSpPr>
          <p:nvPr>
            <p:ph type="dt" sz="half" idx="10"/>
          </p:nvPr>
        </p:nvSpPr>
        <p:spPr/>
        <p:txBody>
          <a:bodyPr/>
          <a:lstStyle/>
          <a:p>
            <a:fld id="{0853CA1C-6F7D-45C3-AD80-538B5E7EF1AF}" type="datetimeFigureOut">
              <a:rPr lang="de-DE" smtClean="0"/>
              <a:t>24.03.2021</a:t>
            </a:fld>
            <a:endParaRPr lang="de-DE"/>
          </a:p>
        </p:txBody>
      </p:sp>
      <p:sp>
        <p:nvSpPr>
          <p:cNvPr id="5" name="Fußzeilenplatzhalter 4">
            <a:extLst>
              <a:ext uri="{FF2B5EF4-FFF2-40B4-BE49-F238E27FC236}">
                <a16:creationId xmlns:a16="http://schemas.microsoft.com/office/drawing/2014/main" id="{03ED7571-F2EE-41B9-BBC7-3623B96F414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F047F3-D9E3-4BAC-965A-67711798560D}"/>
              </a:ext>
            </a:extLst>
          </p:cNvPr>
          <p:cNvSpPr>
            <a:spLocks noGrp="1"/>
          </p:cNvSpPr>
          <p:nvPr>
            <p:ph type="sldNum" sz="quarter" idx="12"/>
          </p:nvPr>
        </p:nvSpPr>
        <p:spPr/>
        <p:txBody>
          <a:bodyPr/>
          <a:lstStyle/>
          <a:p>
            <a:fld id="{D14EF503-3174-409D-9C23-5ACC34754195}" type="slidenum">
              <a:rPr lang="de-DE" smtClean="0"/>
              <a:t>‹Nr.›</a:t>
            </a:fld>
            <a:endParaRPr lang="de-DE"/>
          </a:p>
        </p:txBody>
      </p:sp>
    </p:spTree>
    <p:extLst>
      <p:ext uri="{BB962C8B-B14F-4D97-AF65-F5344CB8AC3E}">
        <p14:creationId xmlns:p14="http://schemas.microsoft.com/office/powerpoint/2010/main" val="1218716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FE9096-1E43-4AF0-B447-C3313EB8D13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3371FF4A-44AE-456D-AA5B-BFDE5DFBDE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74677AC5-6D18-44D5-A230-2922EE8E6B35}"/>
              </a:ext>
            </a:extLst>
          </p:cNvPr>
          <p:cNvSpPr>
            <a:spLocks noGrp="1"/>
          </p:cNvSpPr>
          <p:nvPr>
            <p:ph type="dt" sz="half" idx="10"/>
          </p:nvPr>
        </p:nvSpPr>
        <p:spPr/>
        <p:txBody>
          <a:bodyPr/>
          <a:lstStyle/>
          <a:p>
            <a:fld id="{0853CA1C-6F7D-45C3-AD80-538B5E7EF1AF}" type="datetimeFigureOut">
              <a:rPr lang="de-DE" smtClean="0"/>
              <a:t>24.03.2021</a:t>
            </a:fld>
            <a:endParaRPr lang="de-DE"/>
          </a:p>
        </p:txBody>
      </p:sp>
      <p:sp>
        <p:nvSpPr>
          <p:cNvPr id="5" name="Fußzeilenplatzhalter 4">
            <a:extLst>
              <a:ext uri="{FF2B5EF4-FFF2-40B4-BE49-F238E27FC236}">
                <a16:creationId xmlns:a16="http://schemas.microsoft.com/office/drawing/2014/main" id="{0D5626CC-1215-4979-981E-878C42B4C14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6DD2064-4142-4715-AE3F-C81F2DFBCD1B}"/>
              </a:ext>
            </a:extLst>
          </p:cNvPr>
          <p:cNvSpPr>
            <a:spLocks noGrp="1"/>
          </p:cNvSpPr>
          <p:nvPr>
            <p:ph type="sldNum" sz="quarter" idx="12"/>
          </p:nvPr>
        </p:nvSpPr>
        <p:spPr/>
        <p:txBody>
          <a:bodyPr/>
          <a:lstStyle/>
          <a:p>
            <a:fld id="{D14EF503-3174-409D-9C23-5ACC34754195}" type="slidenum">
              <a:rPr lang="de-DE" smtClean="0"/>
              <a:t>‹Nr.›</a:t>
            </a:fld>
            <a:endParaRPr lang="de-DE"/>
          </a:p>
        </p:txBody>
      </p:sp>
    </p:spTree>
    <p:extLst>
      <p:ext uri="{BB962C8B-B14F-4D97-AF65-F5344CB8AC3E}">
        <p14:creationId xmlns:p14="http://schemas.microsoft.com/office/powerpoint/2010/main" val="735919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6179B1-2CF8-4FAE-ADAC-3ED2A0A4198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F6E6DE9-2509-497C-87C2-B6FE1E73206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F222100A-9325-455D-8649-410A4095767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47334E9-1ED0-4442-B0AB-B57D8E223D05}"/>
              </a:ext>
            </a:extLst>
          </p:cNvPr>
          <p:cNvSpPr>
            <a:spLocks noGrp="1"/>
          </p:cNvSpPr>
          <p:nvPr>
            <p:ph type="dt" sz="half" idx="10"/>
          </p:nvPr>
        </p:nvSpPr>
        <p:spPr/>
        <p:txBody>
          <a:bodyPr/>
          <a:lstStyle/>
          <a:p>
            <a:fld id="{0853CA1C-6F7D-45C3-AD80-538B5E7EF1AF}" type="datetimeFigureOut">
              <a:rPr lang="de-DE" smtClean="0"/>
              <a:t>24.03.2021</a:t>
            </a:fld>
            <a:endParaRPr lang="de-DE"/>
          </a:p>
        </p:txBody>
      </p:sp>
      <p:sp>
        <p:nvSpPr>
          <p:cNvPr id="6" name="Fußzeilenplatzhalter 5">
            <a:extLst>
              <a:ext uri="{FF2B5EF4-FFF2-40B4-BE49-F238E27FC236}">
                <a16:creationId xmlns:a16="http://schemas.microsoft.com/office/drawing/2014/main" id="{DA9AEC04-95B4-485E-B7DB-8630351EBA0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75AB82F-F55D-4C95-9E30-0FD8AD23A1D0}"/>
              </a:ext>
            </a:extLst>
          </p:cNvPr>
          <p:cNvSpPr>
            <a:spLocks noGrp="1"/>
          </p:cNvSpPr>
          <p:nvPr>
            <p:ph type="sldNum" sz="quarter" idx="12"/>
          </p:nvPr>
        </p:nvSpPr>
        <p:spPr/>
        <p:txBody>
          <a:bodyPr/>
          <a:lstStyle/>
          <a:p>
            <a:fld id="{D14EF503-3174-409D-9C23-5ACC34754195}" type="slidenum">
              <a:rPr lang="de-DE" smtClean="0"/>
              <a:t>‹Nr.›</a:t>
            </a:fld>
            <a:endParaRPr lang="de-DE"/>
          </a:p>
        </p:txBody>
      </p:sp>
    </p:spTree>
    <p:extLst>
      <p:ext uri="{BB962C8B-B14F-4D97-AF65-F5344CB8AC3E}">
        <p14:creationId xmlns:p14="http://schemas.microsoft.com/office/powerpoint/2010/main" val="1860752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AE44E-021D-402B-9C90-7A85167DDE7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4EF125C7-0C68-496B-A65D-21E32A7E50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B3C2560-EFD6-4EDB-B7DC-D9486C1293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0F5BE10-AAA1-49CC-B808-447B112B04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9047A76-402C-4D35-9819-F683D600AC9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7BE0E84-6AEF-49B8-B002-0C442AD9DA31}"/>
              </a:ext>
            </a:extLst>
          </p:cNvPr>
          <p:cNvSpPr>
            <a:spLocks noGrp="1"/>
          </p:cNvSpPr>
          <p:nvPr>
            <p:ph type="dt" sz="half" idx="10"/>
          </p:nvPr>
        </p:nvSpPr>
        <p:spPr/>
        <p:txBody>
          <a:bodyPr/>
          <a:lstStyle/>
          <a:p>
            <a:fld id="{0853CA1C-6F7D-45C3-AD80-538B5E7EF1AF}" type="datetimeFigureOut">
              <a:rPr lang="de-DE" smtClean="0"/>
              <a:t>24.03.2021</a:t>
            </a:fld>
            <a:endParaRPr lang="de-DE"/>
          </a:p>
        </p:txBody>
      </p:sp>
      <p:sp>
        <p:nvSpPr>
          <p:cNvPr id="8" name="Fußzeilenplatzhalter 7">
            <a:extLst>
              <a:ext uri="{FF2B5EF4-FFF2-40B4-BE49-F238E27FC236}">
                <a16:creationId xmlns:a16="http://schemas.microsoft.com/office/drawing/2014/main" id="{F6B6B1F2-F93C-4A15-94D3-CE4AAEADD1A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6F051797-49D3-402E-BF74-E84DD2E43545}"/>
              </a:ext>
            </a:extLst>
          </p:cNvPr>
          <p:cNvSpPr>
            <a:spLocks noGrp="1"/>
          </p:cNvSpPr>
          <p:nvPr>
            <p:ph type="sldNum" sz="quarter" idx="12"/>
          </p:nvPr>
        </p:nvSpPr>
        <p:spPr/>
        <p:txBody>
          <a:bodyPr/>
          <a:lstStyle/>
          <a:p>
            <a:fld id="{D14EF503-3174-409D-9C23-5ACC34754195}" type="slidenum">
              <a:rPr lang="de-DE" smtClean="0"/>
              <a:t>‹Nr.›</a:t>
            </a:fld>
            <a:endParaRPr lang="de-DE"/>
          </a:p>
        </p:txBody>
      </p:sp>
    </p:spTree>
    <p:extLst>
      <p:ext uri="{BB962C8B-B14F-4D97-AF65-F5344CB8AC3E}">
        <p14:creationId xmlns:p14="http://schemas.microsoft.com/office/powerpoint/2010/main" val="1733664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68D50F-CDF8-4642-A797-73B0D9B97EBA}"/>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7901A77-2D0E-4E45-B3B4-E8A91AFC9A1C}"/>
              </a:ext>
            </a:extLst>
          </p:cNvPr>
          <p:cNvSpPr>
            <a:spLocks noGrp="1"/>
          </p:cNvSpPr>
          <p:nvPr>
            <p:ph type="dt" sz="half" idx="10"/>
          </p:nvPr>
        </p:nvSpPr>
        <p:spPr/>
        <p:txBody>
          <a:bodyPr/>
          <a:lstStyle/>
          <a:p>
            <a:fld id="{0853CA1C-6F7D-45C3-AD80-538B5E7EF1AF}" type="datetimeFigureOut">
              <a:rPr lang="de-DE" smtClean="0"/>
              <a:t>24.03.2021</a:t>
            </a:fld>
            <a:endParaRPr lang="de-DE"/>
          </a:p>
        </p:txBody>
      </p:sp>
      <p:sp>
        <p:nvSpPr>
          <p:cNvPr id="4" name="Fußzeilenplatzhalter 3">
            <a:extLst>
              <a:ext uri="{FF2B5EF4-FFF2-40B4-BE49-F238E27FC236}">
                <a16:creationId xmlns:a16="http://schemas.microsoft.com/office/drawing/2014/main" id="{98F0D570-1466-4D26-B4F5-08052CA7C058}"/>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7FD5991-EE96-44CA-8974-38C730E6A0BE}"/>
              </a:ext>
            </a:extLst>
          </p:cNvPr>
          <p:cNvSpPr>
            <a:spLocks noGrp="1"/>
          </p:cNvSpPr>
          <p:nvPr>
            <p:ph type="sldNum" sz="quarter" idx="12"/>
          </p:nvPr>
        </p:nvSpPr>
        <p:spPr/>
        <p:txBody>
          <a:bodyPr/>
          <a:lstStyle/>
          <a:p>
            <a:fld id="{D14EF503-3174-409D-9C23-5ACC34754195}" type="slidenum">
              <a:rPr lang="de-DE" smtClean="0"/>
              <a:t>‹Nr.›</a:t>
            </a:fld>
            <a:endParaRPr lang="de-DE"/>
          </a:p>
        </p:txBody>
      </p:sp>
    </p:spTree>
    <p:extLst>
      <p:ext uri="{BB962C8B-B14F-4D97-AF65-F5344CB8AC3E}">
        <p14:creationId xmlns:p14="http://schemas.microsoft.com/office/powerpoint/2010/main" val="1425705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1474509-71D7-4830-BCB4-8A0766EAF489}"/>
              </a:ext>
            </a:extLst>
          </p:cNvPr>
          <p:cNvSpPr>
            <a:spLocks noGrp="1"/>
          </p:cNvSpPr>
          <p:nvPr>
            <p:ph type="dt" sz="half" idx="10"/>
          </p:nvPr>
        </p:nvSpPr>
        <p:spPr/>
        <p:txBody>
          <a:bodyPr/>
          <a:lstStyle/>
          <a:p>
            <a:fld id="{0853CA1C-6F7D-45C3-AD80-538B5E7EF1AF}" type="datetimeFigureOut">
              <a:rPr lang="de-DE" smtClean="0"/>
              <a:t>24.03.2021</a:t>
            </a:fld>
            <a:endParaRPr lang="de-DE"/>
          </a:p>
        </p:txBody>
      </p:sp>
      <p:sp>
        <p:nvSpPr>
          <p:cNvPr id="3" name="Fußzeilenplatzhalter 2">
            <a:extLst>
              <a:ext uri="{FF2B5EF4-FFF2-40B4-BE49-F238E27FC236}">
                <a16:creationId xmlns:a16="http://schemas.microsoft.com/office/drawing/2014/main" id="{B81E4BC6-DA2C-498A-8EE1-90674B130B6A}"/>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501E3A0-C56D-4D09-B5C4-6090571155B8}"/>
              </a:ext>
            </a:extLst>
          </p:cNvPr>
          <p:cNvSpPr>
            <a:spLocks noGrp="1"/>
          </p:cNvSpPr>
          <p:nvPr>
            <p:ph type="sldNum" sz="quarter" idx="12"/>
          </p:nvPr>
        </p:nvSpPr>
        <p:spPr/>
        <p:txBody>
          <a:bodyPr/>
          <a:lstStyle/>
          <a:p>
            <a:fld id="{D14EF503-3174-409D-9C23-5ACC34754195}" type="slidenum">
              <a:rPr lang="de-DE" smtClean="0"/>
              <a:t>‹Nr.›</a:t>
            </a:fld>
            <a:endParaRPr lang="de-DE"/>
          </a:p>
        </p:txBody>
      </p:sp>
    </p:spTree>
    <p:extLst>
      <p:ext uri="{BB962C8B-B14F-4D97-AF65-F5344CB8AC3E}">
        <p14:creationId xmlns:p14="http://schemas.microsoft.com/office/powerpoint/2010/main" val="64058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929843-73E5-40E1-98B9-891FEC85A59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EF1C78F-F754-4F0F-A560-8614D99681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2D76F05-8706-46F7-8C63-0F7B36648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8E24D00-CDA1-43E3-9BF2-9A6B69B48239}"/>
              </a:ext>
            </a:extLst>
          </p:cNvPr>
          <p:cNvSpPr>
            <a:spLocks noGrp="1"/>
          </p:cNvSpPr>
          <p:nvPr>
            <p:ph type="dt" sz="half" idx="10"/>
          </p:nvPr>
        </p:nvSpPr>
        <p:spPr/>
        <p:txBody>
          <a:bodyPr/>
          <a:lstStyle/>
          <a:p>
            <a:fld id="{0853CA1C-6F7D-45C3-AD80-538B5E7EF1AF}" type="datetimeFigureOut">
              <a:rPr lang="de-DE" smtClean="0"/>
              <a:t>24.03.2021</a:t>
            </a:fld>
            <a:endParaRPr lang="de-DE"/>
          </a:p>
        </p:txBody>
      </p:sp>
      <p:sp>
        <p:nvSpPr>
          <p:cNvPr id="6" name="Fußzeilenplatzhalter 5">
            <a:extLst>
              <a:ext uri="{FF2B5EF4-FFF2-40B4-BE49-F238E27FC236}">
                <a16:creationId xmlns:a16="http://schemas.microsoft.com/office/drawing/2014/main" id="{CD64CE35-F68E-49AA-8BA3-25094306D7A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DD60D91-C307-486F-B24B-EE51135728E2}"/>
              </a:ext>
            </a:extLst>
          </p:cNvPr>
          <p:cNvSpPr>
            <a:spLocks noGrp="1"/>
          </p:cNvSpPr>
          <p:nvPr>
            <p:ph type="sldNum" sz="quarter" idx="12"/>
          </p:nvPr>
        </p:nvSpPr>
        <p:spPr/>
        <p:txBody>
          <a:bodyPr/>
          <a:lstStyle/>
          <a:p>
            <a:fld id="{D14EF503-3174-409D-9C23-5ACC34754195}" type="slidenum">
              <a:rPr lang="de-DE" smtClean="0"/>
              <a:t>‹Nr.›</a:t>
            </a:fld>
            <a:endParaRPr lang="de-DE"/>
          </a:p>
        </p:txBody>
      </p:sp>
    </p:spTree>
    <p:extLst>
      <p:ext uri="{BB962C8B-B14F-4D97-AF65-F5344CB8AC3E}">
        <p14:creationId xmlns:p14="http://schemas.microsoft.com/office/powerpoint/2010/main" val="1403002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A616D-85A4-46B8-A4E3-B07B724BD5C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204D83-B4CE-497B-8FD9-337EACF74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DE5706E1-91CD-4BC1-85EB-F2E713DA1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57BEF36-376B-45E9-BB86-D4F691287394}"/>
              </a:ext>
            </a:extLst>
          </p:cNvPr>
          <p:cNvSpPr>
            <a:spLocks noGrp="1"/>
          </p:cNvSpPr>
          <p:nvPr>
            <p:ph type="dt" sz="half" idx="10"/>
          </p:nvPr>
        </p:nvSpPr>
        <p:spPr/>
        <p:txBody>
          <a:bodyPr/>
          <a:lstStyle/>
          <a:p>
            <a:fld id="{0853CA1C-6F7D-45C3-AD80-538B5E7EF1AF}" type="datetimeFigureOut">
              <a:rPr lang="de-DE" smtClean="0"/>
              <a:t>24.03.2021</a:t>
            </a:fld>
            <a:endParaRPr lang="de-DE"/>
          </a:p>
        </p:txBody>
      </p:sp>
      <p:sp>
        <p:nvSpPr>
          <p:cNvPr id="6" name="Fußzeilenplatzhalter 5">
            <a:extLst>
              <a:ext uri="{FF2B5EF4-FFF2-40B4-BE49-F238E27FC236}">
                <a16:creationId xmlns:a16="http://schemas.microsoft.com/office/drawing/2014/main" id="{96BCFDBD-55D8-464C-BE7D-E9E7395AB10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DF0CC64-9E3D-4A8B-88BF-6DE4402DCEFB}"/>
              </a:ext>
            </a:extLst>
          </p:cNvPr>
          <p:cNvSpPr>
            <a:spLocks noGrp="1"/>
          </p:cNvSpPr>
          <p:nvPr>
            <p:ph type="sldNum" sz="quarter" idx="12"/>
          </p:nvPr>
        </p:nvSpPr>
        <p:spPr/>
        <p:txBody>
          <a:bodyPr/>
          <a:lstStyle/>
          <a:p>
            <a:fld id="{D14EF503-3174-409D-9C23-5ACC34754195}" type="slidenum">
              <a:rPr lang="de-DE" smtClean="0"/>
              <a:t>‹Nr.›</a:t>
            </a:fld>
            <a:endParaRPr lang="de-DE"/>
          </a:p>
        </p:txBody>
      </p:sp>
    </p:spTree>
    <p:extLst>
      <p:ext uri="{BB962C8B-B14F-4D97-AF65-F5344CB8AC3E}">
        <p14:creationId xmlns:p14="http://schemas.microsoft.com/office/powerpoint/2010/main" val="255497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195D701-2F4E-4102-924D-C13C106266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004F18E-53A2-4F7A-AB37-AC76439B5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4812E46-3473-4038-911C-5F4A812104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53CA1C-6F7D-45C3-AD80-538B5E7EF1AF}" type="datetimeFigureOut">
              <a:rPr lang="de-DE" smtClean="0"/>
              <a:t>24.03.2021</a:t>
            </a:fld>
            <a:endParaRPr lang="de-DE"/>
          </a:p>
        </p:txBody>
      </p:sp>
      <p:sp>
        <p:nvSpPr>
          <p:cNvPr id="5" name="Fußzeilenplatzhalter 4">
            <a:extLst>
              <a:ext uri="{FF2B5EF4-FFF2-40B4-BE49-F238E27FC236}">
                <a16:creationId xmlns:a16="http://schemas.microsoft.com/office/drawing/2014/main" id="{6E3299F3-E000-4FF5-BCD8-D71359BD25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F248655C-AEDD-4445-B5A9-1C767EEB01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EF503-3174-409D-9C23-5ACC34754195}" type="slidenum">
              <a:rPr lang="de-DE" smtClean="0"/>
              <a:t>‹Nr.›</a:t>
            </a:fld>
            <a:endParaRPr lang="de-DE"/>
          </a:p>
        </p:txBody>
      </p:sp>
    </p:spTree>
    <p:extLst>
      <p:ext uri="{BB962C8B-B14F-4D97-AF65-F5344CB8AC3E}">
        <p14:creationId xmlns:p14="http://schemas.microsoft.com/office/powerpoint/2010/main" val="61225945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filehorse.com/download-arduino/" TargetMode="Externa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hyperlink" Target="https://www.iceeetcom/wp-content/uploads/2019/07/SoftwareSerial.zip" TargetMode="External"/><Relationship Id="rId4" Type="http://schemas.openxmlformats.org/officeDocument/2006/relationships/hyperlink" Target="https://www.iceeetcom/wp-content/uploads/2019/07/DFRobot_SIM808-master.zip"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FF56364F-341A-489D-99A6-B6EF5EDEC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9775" y="476109"/>
            <a:ext cx="4172225" cy="5905780"/>
          </a:xfrm>
          <a:custGeom>
            <a:avLst/>
            <a:gdLst>
              <a:gd name="connsiteX0" fmla="*/ 3033060 w 4172225"/>
              <a:gd name="connsiteY0" fmla="*/ 0 h 5905780"/>
              <a:gd name="connsiteX1" fmla="*/ 4172225 w 4172225"/>
              <a:gd name="connsiteY1" fmla="*/ 0 h 5905780"/>
              <a:gd name="connsiteX2" fmla="*/ 4172225 w 4172225"/>
              <a:gd name="connsiteY2" fmla="*/ 5905761 h 5905780"/>
              <a:gd name="connsiteX3" fmla="*/ 3936003 w 4172225"/>
              <a:gd name="connsiteY3" fmla="*/ 5905761 h 5905780"/>
              <a:gd name="connsiteX4" fmla="*/ 3936003 w 4172225"/>
              <a:gd name="connsiteY4" fmla="*/ 5905780 h 5905780"/>
              <a:gd name="connsiteX5" fmla="*/ 0 w 4172225"/>
              <a:gd name="connsiteY5" fmla="*/ 5905780 h 5905780"/>
              <a:gd name="connsiteX6" fmla="*/ 2796838 w 4172225"/>
              <a:gd name="connsiteY6" fmla="*/ 19 h 5905780"/>
              <a:gd name="connsiteX7" fmla="*/ 3033051 w 4172225"/>
              <a:gd name="connsiteY7" fmla="*/ 19 h 59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2225" h="5905780">
                <a:moveTo>
                  <a:pt x="3033060" y="0"/>
                </a:moveTo>
                <a:lnTo>
                  <a:pt x="4172225" y="0"/>
                </a:lnTo>
                <a:lnTo>
                  <a:pt x="4172225" y="5905761"/>
                </a:lnTo>
                <a:lnTo>
                  <a:pt x="3936003" y="5905761"/>
                </a:lnTo>
                <a:lnTo>
                  <a:pt x="3936003" y="5905780"/>
                </a:lnTo>
                <a:lnTo>
                  <a:pt x="0" y="5905780"/>
                </a:lnTo>
                <a:lnTo>
                  <a:pt x="2796838" y="19"/>
                </a:lnTo>
                <a:lnTo>
                  <a:pt x="3033051" y="19"/>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A42BD8CA-821E-4109-B1E5-9C4F55797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6110"/>
            <a:ext cx="10319294" cy="5905761"/>
          </a:xfrm>
          <a:custGeom>
            <a:avLst/>
            <a:gdLst>
              <a:gd name="connsiteX0" fmla="*/ 0 w 10319294"/>
              <a:gd name="connsiteY0" fmla="*/ 0 h 6059008"/>
              <a:gd name="connsiteX1" fmla="*/ 10319294 w 10319294"/>
              <a:gd name="connsiteY1" fmla="*/ 0 h 6059008"/>
              <a:gd name="connsiteX2" fmla="*/ 7522454 w 10319294"/>
              <a:gd name="connsiteY2" fmla="*/ 6059008 h 6059008"/>
              <a:gd name="connsiteX3" fmla="*/ 0 w 10319294"/>
              <a:gd name="connsiteY3" fmla="*/ 6059008 h 6059008"/>
            </a:gdLst>
            <a:ahLst/>
            <a:cxnLst>
              <a:cxn ang="0">
                <a:pos x="connsiteX0" y="connsiteY0"/>
              </a:cxn>
              <a:cxn ang="0">
                <a:pos x="connsiteX1" y="connsiteY1"/>
              </a:cxn>
              <a:cxn ang="0">
                <a:pos x="connsiteX2" y="connsiteY2"/>
              </a:cxn>
              <a:cxn ang="0">
                <a:pos x="connsiteX3" y="connsiteY3"/>
              </a:cxn>
            </a:cxnLst>
            <a:rect l="l" t="t" r="r" b="b"/>
            <a:pathLst>
              <a:path w="10319294" h="6059008">
                <a:moveTo>
                  <a:pt x="0" y="0"/>
                </a:moveTo>
                <a:lnTo>
                  <a:pt x="10319294" y="0"/>
                </a:lnTo>
                <a:lnTo>
                  <a:pt x="7522454" y="6059008"/>
                </a:lnTo>
                <a:lnTo>
                  <a:pt x="0" y="6059008"/>
                </a:lnTo>
                <a:close/>
              </a:path>
            </a:pathLst>
          </a:custGeom>
          <a:solidFill>
            <a:schemeClr val="accent2">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7F91E2C1-D4BC-48C9-BC03-A5EC4B2404CD}"/>
              </a:ext>
            </a:extLst>
          </p:cNvPr>
          <p:cNvSpPr>
            <a:spLocks noGrp="1"/>
          </p:cNvSpPr>
          <p:nvPr>
            <p:ph type="ctrTitle"/>
          </p:nvPr>
        </p:nvSpPr>
        <p:spPr>
          <a:xfrm>
            <a:off x="478465" y="3202372"/>
            <a:ext cx="7697707" cy="838378"/>
          </a:xfrm>
        </p:spPr>
        <p:txBody>
          <a:bodyPr>
            <a:normAutofit fontScale="90000"/>
          </a:bodyPr>
          <a:lstStyle/>
          <a:p>
            <a:pPr algn="l"/>
            <a:r>
              <a:rPr lang="de-DE" sz="6600" dirty="0">
                <a:solidFill>
                  <a:srgbClr val="FFFFFF"/>
                </a:solidFill>
              </a:rPr>
              <a:t>Low-Energy GPS-Tracker</a:t>
            </a:r>
          </a:p>
        </p:txBody>
      </p:sp>
      <p:sp>
        <p:nvSpPr>
          <p:cNvPr id="3" name="Untertitel 2">
            <a:extLst>
              <a:ext uri="{FF2B5EF4-FFF2-40B4-BE49-F238E27FC236}">
                <a16:creationId xmlns:a16="http://schemas.microsoft.com/office/drawing/2014/main" id="{4AA3C74E-3002-4FFE-9DB4-20250BCC98DB}"/>
              </a:ext>
            </a:extLst>
          </p:cNvPr>
          <p:cNvSpPr>
            <a:spLocks noGrp="1"/>
          </p:cNvSpPr>
          <p:nvPr>
            <p:ph type="subTitle" idx="1"/>
          </p:nvPr>
        </p:nvSpPr>
        <p:spPr>
          <a:xfrm>
            <a:off x="961079" y="4711553"/>
            <a:ext cx="5342397" cy="580326"/>
          </a:xfrm>
        </p:spPr>
        <p:txBody>
          <a:bodyPr>
            <a:normAutofit fontScale="92500" lnSpcReduction="20000"/>
          </a:bodyPr>
          <a:lstStyle/>
          <a:p>
            <a:pPr algn="l"/>
            <a:r>
              <a:rPr lang="de-DE" dirty="0">
                <a:solidFill>
                  <a:srgbClr val="FFFFFF"/>
                </a:solidFill>
              </a:rPr>
              <a:t>Low-Energy GPS-Tracker mit 5G-Schmalband und LoRa-Netzwerkverbindung</a:t>
            </a:r>
          </a:p>
        </p:txBody>
      </p:sp>
      <p:sp>
        <p:nvSpPr>
          <p:cNvPr id="4" name="Rechteck 3">
            <a:extLst>
              <a:ext uri="{FF2B5EF4-FFF2-40B4-BE49-F238E27FC236}">
                <a16:creationId xmlns:a16="http://schemas.microsoft.com/office/drawing/2014/main" id="{DC8F6E88-0B95-4D68-B601-C64BB77FEEE4}"/>
              </a:ext>
            </a:extLst>
          </p:cNvPr>
          <p:cNvSpPr/>
          <p:nvPr/>
        </p:nvSpPr>
        <p:spPr>
          <a:xfrm>
            <a:off x="1312326" y="1128455"/>
            <a:ext cx="3954993" cy="369332"/>
          </a:xfrm>
          <a:prstGeom prst="rect">
            <a:avLst/>
          </a:prstGeom>
        </p:spPr>
        <p:txBody>
          <a:bodyPr wrap="none">
            <a:spAutoFit/>
          </a:bodyPr>
          <a:lstStyle/>
          <a:p>
            <a:r>
              <a:rPr lang="de-DE" b="1" dirty="0">
                <a:solidFill>
                  <a:srgbClr val="333333"/>
                </a:solidFill>
                <a:latin typeface="Helvetica Neue"/>
              </a:rPr>
              <a:t>IoT-IAS-6-B Software-Projekt SS20</a:t>
            </a:r>
            <a:endParaRPr lang="de-DE" b="1" i="0" dirty="0">
              <a:solidFill>
                <a:srgbClr val="333333"/>
              </a:solidFill>
              <a:effectLst/>
              <a:latin typeface="Helvetica Neue"/>
            </a:endParaRPr>
          </a:p>
        </p:txBody>
      </p:sp>
      <p:sp>
        <p:nvSpPr>
          <p:cNvPr id="7" name="Rechteck 6">
            <a:extLst>
              <a:ext uri="{FF2B5EF4-FFF2-40B4-BE49-F238E27FC236}">
                <a16:creationId xmlns:a16="http://schemas.microsoft.com/office/drawing/2014/main" id="{C391A8AB-901A-4D14-9A7F-90D4ADE3919F}"/>
              </a:ext>
            </a:extLst>
          </p:cNvPr>
          <p:cNvSpPr/>
          <p:nvPr/>
        </p:nvSpPr>
        <p:spPr>
          <a:xfrm>
            <a:off x="1395407" y="1705788"/>
            <a:ext cx="3335785" cy="369332"/>
          </a:xfrm>
          <a:prstGeom prst="rect">
            <a:avLst/>
          </a:prstGeom>
        </p:spPr>
        <p:txBody>
          <a:bodyPr wrap="none">
            <a:spAutoFit/>
          </a:bodyPr>
          <a:lstStyle/>
          <a:p>
            <a:r>
              <a:rPr lang="de-DE" b="1" dirty="0"/>
              <a:t>Fakultät: Angewandte Informatik</a:t>
            </a:r>
          </a:p>
        </p:txBody>
      </p:sp>
      <p:sp>
        <p:nvSpPr>
          <p:cNvPr id="8" name="Rechteck 7">
            <a:extLst>
              <a:ext uri="{FF2B5EF4-FFF2-40B4-BE49-F238E27FC236}">
                <a16:creationId xmlns:a16="http://schemas.microsoft.com/office/drawing/2014/main" id="{DDA10B34-18C2-47A4-A540-33A6AA570D4F}"/>
              </a:ext>
            </a:extLst>
          </p:cNvPr>
          <p:cNvSpPr/>
          <p:nvPr/>
        </p:nvSpPr>
        <p:spPr>
          <a:xfrm>
            <a:off x="1393029" y="2011349"/>
            <a:ext cx="2724400" cy="369332"/>
          </a:xfrm>
          <a:prstGeom prst="rect">
            <a:avLst/>
          </a:prstGeom>
        </p:spPr>
        <p:txBody>
          <a:bodyPr wrap="none">
            <a:spAutoFit/>
          </a:bodyPr>
          <a:lstStyle/>
          <a:p>
            <a:r>
              <a:rPr lang="de-DE" b="1" dirty="0"/>
              <a:t>Student: Koffitse Aboudou</a:t>
            </a:r>
          </a:p>
        </p:txBody>
      </p:sp>
      <p:sp>
        <p:nvSpPr>
          <p:cNvPr id="9" name="Rechteck 8">
            <a:extLst>
              <a:ext uri="{FF2B5EF4-FFF2-40B4-BE49-F238E27FC236}">
                <a16:creationId xmlns:a16="http://schemas.microsoft.com/office/drawing/2014/main" id="{C19C35FB-A7BE-4D29-91CA-E8F69C10F7DF}"/>
              </a:ext>
            </a:extLst>
          </p:cNvPr>
          <p:cNvSpPr/>
          <p:nvPr/>
        </p:nvSpPr>
        <p:spPr>
          <a:xfrm>
            <a:off x="1395407" y="2346903"/>
            <a:ext cx="3365024" cy="369332"/>
          </a:xfrm>
          <a:prstGeom prst="rect">
            <a:avLst/>
          </a:prstGeom>
        </p:spPr>
        <p:txBody>
          <a:bodyPr wrap="none">
            <a:spAutoFit/>
          </a:bodyPr>
          <a:lstStyle/>
          <a:p>
            <a:r>
              <a:rPr lang="de-DE" b="1" dirty="0">
                <a:solidFill>
                  <a:srgbClr val="333333"/>
                </a:solidFill>
                <a:latin typeface="Helvetica Neue"/>
              </a:rPr>
              <a:t>Betreuer: Marcus </a:t>
            </a:r>
            <a:r>
              <a:rPr lang="de-DE" b="1" dirty="0" err="1">
                <a:solidFill>
                  <a:srgbClr val="333333"/>
                </a:solidFill>
                <a:latin typeface="Helvetica Neue"/>
              </a:rPr>
              <a:t>Barkowsky</a:t>
            </a:r>
            <a:endParaRPr lang="de-DE" b="1" dirty="0"/>
          </a:p>
        </p:txBody>
      </p:sp>
    </p:spTree>
    <p:extLst>
      <p:ext uri="{BB962C8B-B14F-4D97-AF65-F5344CB8AC3E}">
        <p14:creationId xmlns:p14="http://schemas.microsoft.com/office/powerpoint/2010/main" val="183222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808EA53-66D0-4DC5-A839-C8F6A2C60645}"/>
              </a:ext>
            </a:extLst>
          </p:cNvPr>
          <p:cNvPicPr>
            <a:picLocks noChangeAspect="1"/>
          </p:cNvPicPr>
          <p:nvPr/>
        </p:nvPicPr>
        <p:blipFill>
          <a:blip r:embed="rId2"/>
          <a:stretch>
            <a:fillRect/>
          </a:stretch>
        </p:blipFill>
        <p:spPr>
          <a:xfrm>
            <a:off x="7127797" y="1248192"/>
            <a:ext cx="4333875" cy="4699848"/>
          </a:xfrm>
          <a:prstGeom prst="rect">
            <a:avLst/>
          </a:prstGeom>
          <a:ln>
            <a:noFill/>
          </a:ln>
          <a:effectLst>
            <a:softEdge rad="112500"/>
          </a:effectLst>
        </p:spPr>
      </p:pic>
      <p:sp>
        <p:nvSpPr>
          <p:cNvPr id="3" name="Rechteck 2">
            <a:extLst>
              <a:ext uri="{FF2B5EF4-FFF2-40B4-BE49-F238E27FC236}">
                <a16:creationId xmlns:a16="http://schemas.microsoft.com/office/drawing/2014/main" id="{6CBB50BE-7B21-451E-9330-4EF721DA3C3E}"/>
              </a:ext>
            </a:extLst>
          </p:cNvPr>
          <p:cNvSpPr/>
          <p:nvPr/>
        </p:nvSpPr>
        <p:spPr>
          <a:xfrm>
            <a:off x="730328" y="2023615"/>
            <a:ext cx="5803822" cy="2893100"/>
          </a:xfrm>
          <a:prstGeom prst="rect">
            <a:avLst/>
          </a:prstGeom>
        </p:spPr>
        <p:txBody>
          <a:bodyPr wrap="square">
            <a:spAutoFit/>
          </a:bodyPr>
          <a:lstStyle/>
          <a:p>
            <a:r>
              <a:rPr lang="de-DE" sz="3600" b="1" dirty="0"/>
              <a:t>LoRaWan-Gateway</a:t>
            </a:r>
          </a:p>
          <a:p>
            <a:endParaRPr lang="de-DE" dirty="0"/>
          </a:p>
          <a:p>
            <a:pPr marL="457200" indent="-457200">
              <a:buFont typeface="Wingdings" panose="05000000000000000000" pitchFamily="2" charset="2"/>
              <a:buChar char="Ø"/>
            </a:pPr>
            <a:r>
              <a:rPr lang="de-DE" sz="3200" dirty="0"/>
              <a:t>Raspberry Pi</a:t>
            </a:r>
          </a:p>
          <a:p>
            <a:pPr marL="457200" indent="-457200">
              <a:buFont typeface="Wingdings" panose="05000000000000000000" pitchFamily="2" charset="2"/>
              <a:buChar char="Ø"/>
            </a:pPr>
            <a:r>
              <a:rPr lang="de-DE" sz="3200" dirty="0"/>
              <a:t>LoRaWan-Konzentrator-Board</a:t>
            </a:r>
          </a:p>
          <a:p>
            <a:pPr marL="457200" indent="-457200">
              <a:buFont typeface="Wingdings" panose="05000000000000000000" pitchFamily="2" charset="2"/>
              <a:buChar char="Ø"/>
            </a:pPr>
            <a:r>
              <a:rPr lang="de-DE" sz="3200" dirty="0"/>
              <a:t>915 MHz-Antennen</a:t>
            </a:r>
          </a:p>
          <a:p>
            <a:pPr marL="457200" indent="-457200">
              <a:buFont typeface="Wingdings" panose="05000000000000000000" pitchFamily="2" charset="2"/>
              <a:buChar char="Ø"/>
            </a:pPr>
            <a:r>
              <a:rPr lang="de-DE" sz="3200" dirty="0"/>
              <a:t>PCB-</a:t>
            </a:r>
            <a:r>
              <a:rPr lang="de-DE" sz="3200" dirty="0" err="1"/>
              <a:t>shield</a:t>
            </a:r>
            <a:endParaRPr lang="de-DE" sz="3200" dirty="0"/>
          </a:p>
        </p:txBody>
      </p:sp>
      <p:sp>
        <p:nvSpPr>
          <p:cNvPr id="4" name="Rechteck 3">
            <a:extLst>
              <a:ext uri="{FF2B5EF4-FFF2-40B4-BE49-F238E27FC236}">
                <a16:creationId xmlns:a16="http://schemas.microsoft.com/office/drawing/2014/main" id="{D12F08DD-1081-4146-A067-97D27201152E}"/>
              </a:ext>
            </a:extLst>
          </p:cNvPr>
          <p:cNvSpPr/>
          <p:nvPr/>
        </p:nvSpPr>
        <p:spPr>
          <a:xfrm>
            <a:off x="634606" y="878860"/>
            <a:ext cx="2277270" cy="584775"/>
          </a:xfrm>
          <a:prstGeom prst="rect">
            <a:avLst/>
          </a:prstGeom>
        </p:spPr>
        <p:txBody>
          <a:bodyPr wrap="square">
            <a:spAutoFit/>
          </a:bodyPr>
          <a:lstStyle/>
          <a:p>
            <a:r>
              <a:rPr lang="de-DE" sz="3200" b="1" dirty="0"/>
              <a:t>Hardware:</a:t>
            </a:r>
          </a:p>
        </p:txBody>
      </p:sp>
    </p:spTree>
    <p:extLst>
      <p:ext uri="{BB962C8B-B14F-4D97-AF65-F5344CB8AC3E}">
        <p14:creationId xmlns:p14="http://schemas.microsoft.com/office/powerpoint/2010/main" val="1541672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6CED8EB-D058-4B65-8B96-1AEA7E8774EC}"/>
              </a:ext>
            </a:extLst>
          </p:cNvPr>
          <p:cNvSpPr/>
          <p:nvPr/>
        </p:nvSpPr>
        <p:spPr>
          <a:xfrm>
            <a:off x="9267909"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dirty="0">
                <a:latin typeface="+mj-lt"/>
                <a:ea typeface="+mj-ea"/>
                <a:cs typeface="+mj-cs"/>
              </a:rPr>
              <a:t>GPS-Modul (NEO- 6M)</a:t>
            </a:r>
          </a:p>
        </p:txBody>
      </p:sp>
      <p:pic>
        <p:nvPicPr>
          <p:cNvPr id="2" name="Grafik 1">
            <a:extLst>
              <a:ext uri="{FF2B5EF4-FFF2-40B4-BE49-F238E27FC236}">
                <a16:creationId xmlns:a16="http://schemas.microsoft.com/office/drawing/2014/main" id="{72F946DF-4132-4D95-9D86-1932A33A14DF}"/>
              </a:ext>
            </a:extLst>
          </p:cNvPr>
          <p:cNvPicPr>
            <a:picLocks noChangeAspect="1"/>
          </p:cNvPicPr>
          <p:nvPr/>
        </p:nvPicPr>
        <p:blipFill rotWithShape="1">
          <a:blip r:embed="rId2"/>
          <a:srcRect t="2833" r="1" b="1"/>
          <a:stretch/>
        </p:blipFill>
        <p:spPr>
          <a:xfrm>
            <a:off x="545238" y="858525"/>
            <a:ext cx="7609934" cy="5211906"/>
          </a:xfrm>
          <a:prstGeom prst="rect">
            <a:avLst/>
          </a:prstGeom>
        </p:spPr>
      </p:pic>
    </p:spTree>
    <p:extLst>
      <p:ext uri="{BB962C8B-B14F-4D97-AF65-F5344CB8AC3E}">
        <p14:creationId xmlns:p14="http://schemas.microsoft.com/office/powerpoint/2010/main" val="1531670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714CB7C-727A-4892-9D90-4956657D342E}"/>
              </a:ext>
            </a:extLst>
          </p:cNvPr>
          <p:cNvPicPr>
            <a:picLocks noChangeAspect="1"/>
          </p:cNvPicPr>
          <p:nvPr/>
        </p:nvPicPr>
        <p:blipFill>
          <a:blip r:embed="rId2"/>
          <a:stretch>
            <a:fillRect/>
          </a:stretch>
        </p:blipFill>
        <p:spPr>
          <a:xfrm>
            <a:off x="1162050" y="698230"/>
            <a:ext cx="10820400" cy="5118640"/>
          </a:xfrm>
          <a:prstGeom prst="rect">
            <a:avLst/>
          </a:prstGeom>
        </p:spPr>
      </p:pic>
    </p:spTree>
    <p:extLst>
      <p:ext uri="{BB962C8B-B14F-4D97-AF65-F5344CB8AC3E}">
        <p14:creationId xmlns:p14="http://schemas.microsoft.com/office/powerpoint/2010/main" val="187576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85EC2AD-8385-4139-8B1D-2FB667163954}"/>
              </a:ext>
            </a:extLst>
          </p:cNvPr>
          <p:cNvPicPr>
            <a:picLocks noChangeAspect="1"/>
          </p:cNvPicPr>
          <p:nvPr/>
        </p:nvPicPr>
        <p:blipFill rotWithShape="1">
          <a:blip r:embed="rId2"/>
          <a:srcRect b="4255"/>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1195007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9A011497-FBFD-419A-8BF5-9DF5B06EBCFD}"/>
              </a:ext>
            </a:extLst>
          </p:cNvPr>
          <p:cNvPicPr>
            <a:picLocks noChangeAspect="1"/>
          </p:cNvPicPr>
          <p:nvPr/>
        </p:nvPicPr>
        <p:blipFill>
          <a:blip r:embed="rId2"/>
          <a:stretch>
            <a:fillRect/>
          </a:stretch>
        </p:blipFill>
        <p:spPr>
          <a:xfrm>
            <a:off x="320040" y="321734"/>
            <a:ext cx="5312552" cy="2905170"/>
          </a:xfrm>
          <a:prstGeom prst="rect">
            <a:avLst/>
          </a:prstGeom>
        </p:spPr>
      </p:pic>
      <p:pic>
        <p:nvPicPr>
          <p:cNvPr id="4" name="Grafik 3">
            <a:extLst>
              <a:ext uri="{FF2B5EF4-FFF2-40B4-BE49-F238E27FC236}">
                <a16:creationId xmlns:a16="http://schemas.microsoft.com/office/drawing/2014/main" id="{2CDEC055-4702-4E0C-BC08-D88531517651}"/>
              </a:ext>
            </a:extLst>
          </p:cNvPr>
          <p:cNvPicPr>
            <a:picLocks noChangeAspect="1"/>
          </p:cNvPicPr>
          <p:nvPr/>
        </p:nvPicPr>
        <p:blipFill>
          <a:blip r:embed="rId3"/>
          <a:stretch>
            <a:fillRect/>
          </a:stretch>
        </p:blipFill>
        <p:spPr>
          <a:xfrm>
            <a:off x="457201" y="3736086"/>
            <a:ext cx="5426763" cy="2550579"/>
          </a:xfrm>
          <a:prstGeom prst="rect">
            <a:avLst/>
          </a:prstGeom>
        </p:spPr>
      </p:pic>
      <p:sp>
        <p:nvSpPr>
          <p:cNvPr id="9" name="Rectangle 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C5ADEF7F-0F8E-463C-9394-81CF426C6ECF}"/>
              </a:ext>
            </a:extLst>
          </p:cNvPr>
          <p:cNvPicPr>
            <a:picLocks noChangeAspect="1"/>
          </p:cNvPicPr>
          <p:nvPr/>
        </p:nvPicPr>
        <p:blipFill>
          <a:blip r:embed="rId4"/>
          <a:stretch>
            <a:fillRect/>
          </a:stretch>
        </p:blipFill>
        <p:spPr>
          <a:xfrm>
            <a:off x="6308034" y="1267391"/>
            <a:ext cx="5426764" cy="4178608"/>
          </a:xfrm>
          <a:prstGeom prst="rect">
            <a:avLst/>
          </a:prstGeom>
        </p:spPr>
      </p:pic>
    </p:spTree>
    <p:extLst>
      <p:ext uri="{BB962C8B-B14F-4D97-AF65-F5344CB8AC3E}">
        <p14:creationId xmlns:p14="http://schemas.microsoft.com/office/powerpoint/2010/main" val="3201284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91DAEE3B-1F4E-4F54-987D-BACFF234DC4E}"/>
              </a:ext>
            </a:extLst>
          </p:cNvPr>
          <p:cNvPicPr>
            <a:picLocks noChangeAspect="1"/>
          </p:cNvPicPr>
          <p:nvPr/>
        </p:nvPicPr>
        <p:blipFill>
          <a:blip r:embed="rId2"/>
          <a:stretch>
            <a:fillRect/>
          </a:stretch>
        </p:blipFill>
        <p:spPr>
          <a:xfrm>
            <a:off x="1562986" y="754912"/>
            <a:ext cx="8357191" cy="4550735"/>
          </a:xfrm>
          <a:prstGeom prst="rect">
            <a:avLst/>
          </a:prstGeom>
        </p:spPr>
      </p:pic>
    </p:spTree>
    <p:extLst>
      <p:ext uri="{BB962C8B-B14F-4D97-AF65-F5344CB8AC3E}">
        <p14:creationId xmlns:p14="http://schemas.microsoft.com/office/powerpoint/2010/main" val="2294211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BC2E935-7F75-4F3D-BBAE-E94A761809F2}"/>
              </a:ext>
            </a:extLst>
          </p:cNvPr>
          <p:cNvPicPr>
            <a:picLocks noChangeAspect="1"/>
          </p:cNvPicPr>
          <p:nvPr/>
        </p:nvPicPr>
        <p:blipFill>
          <a:blip r:embed="rId2"/>
          <a:stretch>
            <a:fillRect/>
          </a:stretch>
        </p:blipFill>
        <p:spPr>
          <a:xfrm>
            <a:off x="3546330" y="1836509"/>
            <a:ext cx="3603048" cy="841321"/>
          </a:xfrm>
          <a:prstGeom prst="rect">
            <a:avLst/>
          </a:prstGeom>
        </p:spPr>
      </p:pic>
      <p:sp>
        <p:nvSpPr>
          <p:cNvPr id="3" name="Rechteck 2">
            <a:extLst>
              <a:ext uri="{FF2B5EF4-FFF2-40B4-BE49-F238E27FC236}">
                <a16:creationId xmlns:a16="http://schemas.microsoft.com/office/drawing/2014/main" id="{C96AF0CA-CA2B-48FC-8B78-4537E5293B2D}"/>
              </a:ext>
            </a:extLst>
          </p:cNvPr>
          <p:cNvSpPr/>
          <p:nvPr/>
        </p:nvSpPr>
        <p:spPr>
          <a:xfrm>
            <a:off x="2739621" y="1836509"/>
            <a:ext cx="457176" cy="707886"/>
          </a:xfrm>
          <a:prstGeom prst="rect">
            <a:avLst/>
          </a:prstGeom>
        </p:spPr>
        <p:txBody>
          <a:bodyPr wrap="none">
            <a:spAutoFit/>
          </a:bodyPr>
          <a:lstStyle/>
          <a:p>
            <a:r>
              <a:rPr lang="de-DE" sz="4000" b="1" dirty="0"/>
              <a:t>II</a:t>
            </a:r>
            <a:endParaRPr lang="de-DE" b="1" dirty="0"/>
          </a:p>
        </p:txBody>
      </p:sp>
      <p:sp>
        <p:nvSpPr>
          <p:cNvPr id="4" name="Rechteck 3">
            <a:extLst>
              <a:ext uri="{FF2B5EF4-FFF2-40B4-BE49-F238E27FC236}">
                <a16:creationId xmlns:a16="http://schemas.microsoft.com/office/drawing/2014/main" id="{F7ECBD30-C394-4F36-90AF-388D6FE49712}"/>
              </a:ext>
            </a:extLst>
          </p:cNvPr>
          <p:cNvSpPr/>
          <p:nvPr/>
        </p:nvSpPr>
        <p:spPr>
          <a:xfrm>
            <a:off x="3189463" y="1898064"/>
            <a:ext cx="356867" cy="584775"/>
          </a:xfrm>
          <a:prstGeom prst="rect">
            <a:avLst/>
          </a:prstGeom>
        </p:spPr>
        <p:txBody>
          <a:bodyPr wrap="square">
            <a:spAutoFit/>
          </a:bodyPr>
          <a:lstStyle/>
          <a:p>
            <a:r>
              <a:rPr lang="de-DE" sz="3200" b="1" dirty="0"/>
              <a:t>-</a:t>
            </a:r>
          </a:p>
        </p:txBody>
      </p:sp>
    </p:spTree>
    <p:extLst>
      <p:ext uri="{BB962C8B-B14F-4D97-AF65-F5344CB8AC3E}">
        <p14:creationId xmlns:p14="http://schemas.microsoft.com/office/powerpoint/2010/main" val="1083545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DB42BFC-DDC4-4EDA-B1DC-371BE376FD82}"/>
              </a:ext>
            </a:extLst>
          </p:cNvPr>
          <p:cNvSpPr/>
          <p:nvPr/>
        </p:nvSpPr>
        <p:spPr>
          <a:xfrm>
            <a:off x="340242" y="3314179"/>
            <a:ext cx="5755758" cy="1569660"/>
          </a:xfrm>
          <a:prstGeom prst="rect">
            <a:avLst/>
          </a:prstGeom>
        </p:spPr>
        <p:txBody>
          <a:bodyPr wrap="square">
            <a:spAutoFit/>
          </a:bodyPr>
          <a:lstStyle/>
          <a:p>
            <a:r>
              <a:rPr lang="de-DE" sz="2400" dirty="0">
                <a:solidFill>
                  <a:srgbClr val="000000"/>
                </a:solidFill>
                <a:latin typeface="Times New Roman" panose="02020603050405020304" pitchFamily="18" charset="0"/>
              </a:rPr>
              <a:t>Vergleich unterschiedlicher Kommunikationstechnologie für Energieeffizienz vs. Kommunikationsreichweite </a:t>
            </a:r>
            <a:endParaRPr lang="de-DE" sz="2400" dirty="0"/>
          </a:p>
        </p:txBody>
      </p:sp>
      <p:pic>
        <p:nvPicPr>
          <p:cNvPr id="4" name="Grafik 3">
            <a:extLst>
              <a:ext uri="{FF2B5EF4-FFF2-40B4-BE49-F238E27FC236}">
                <a16:creationId xmlns:a16="http://schemas.microsoft.com/office/drawing/2014/main" id="{D7B7DA66-FEBC-4DF6-AE7B-88F147515E4B}"/>
              </a:ext>
            </a:extLst>
          </p:cNvPr>
          <p:cNvPicPr>
            <a:picLocks noChangeAspect="1"/>
          </p:cNvPicPr>
          <p:nvPr/>
        </p:nvPicPr>
        <p:blipFill>
          <a:blip r:embed="rId2"/>
          <a:stretch>
            <a:fillRect/>
          </a:stretch>
        </p:blipFill>
        <p:spPr>
          <a:xfrm>
            <a:off x="6096000" y="1817370"/>
            <a:ext cx="5229225" cy="3840480"/>
          </a:xfrm>
          <a:prstGeom prst="rect">
            <a:avLst/>
          </a:prstGeom>
        </p:spPr>
      </p:pic>
    </p:spTree>
    <p:extLst>
      <p:ext uri="{BB962C8B-B14F-4D97-AF65-F5344CB8AC3E}">
        <p14:creationId xmlns:p14="http://schemas.microsoft.com/office/powerpoint/2010/main" val="4055715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F705DDD8-692F-4BBC-8CC4-1232164462E8}"/>
              </a:ext>
            </a:extLst>
          </p:cNvPr>
          <p:cNvSpPr/>
          <p:nvPr/>
        </p:nvSpPr>
        <p:spPr>
          <a:xfrm>
            <a:off x="0" y="3324112"/>
            <a:ext cx="3554730" cy="98499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latin typeface="+mj-lt"/>
                <a:ea typeface="+mj-ea"/>
                <a:cs typeface="+mj-cs"/>
              </a:rPr>
              <a:t>Systemarchitektur </a:t>
            </a:r>
          </a:p>
        </p:txBody>
      </p:sp>
      <p:pic>
        <p:nvPicPr>
          <p:cNvPr id="4" name="Grafik 3">
            <a:extLst>
              <a:ext uri="{FF2B5EF4-FFF2-40B4-BE49-F238E27FC236}">
                <a16:creationId xmlns:a16="http://schemas.microsoft.com/office/drawing/2014/main" id="{EC1E2BBC-B5AC-4ECA-B82D-B23ECBA977C2}"/>
              </a:ext>
            </a:extLst>
          </p:cNvPr>
          <p:cNvPicPr>
            <a:picLocks noChangeAspect="1"/>
          </p:cNvPicPr>
          <p:nvPr/>
        </p:nvPicPr>
        <p:blipFill>
          <a:blip r:embed="rId2"/>
          <a:stretch>
            <a:fillRect/>
          </a:stretch>
        </p:blipFill>
        <p:spPr>
          <a:xfrm>
            <a:off x="3874792" y="1927697"/>
            <a:ext cx="6780700" cy="3237784"/>
          </a:xfrm>
          <a:prstGeom prst="rect">
            <a:avLst/>
          </a:prstGeom>
        </p:spPr>
      </p:pic>
      <p:sp>
        <p:nvSpPr>
          <p:cNvPr id="5" name="Rechteck 4">
            <a:extLst>
              <a:ext uri="{FF2B5EF4-FFF2-40B4-BE49-F238E27FC236}">
                <a16:creationId xmlns:a16="http://schemas.microsoft.com/office/drawing/2014/main" id="{00C08D4C-93EB-469D-8A92-90B5EFB76025}"/>
              </a:ext>
            </a:extLst>
          </p:cNvPr>
          <p:cNvSpPr/>
          <p:nvPr/>
        </p:nvSpPr>
        <p:spPr>
          <a:xfrm>
            <a:off x="4324595" y="651605"/>
            <a:ext cx="2594172" cy="400110"/>
          </a:xfrm>
          <a:prstGeom prst="rect">
            <a:avLst/>
          </a:prstGeom>
        </p:spPr>
        <p:txBody>
          <a:bodyPr wrap="none">
            <a:spAutoFit/>
          </a:bodyPr>
          <a:lstStyle/>
          <a:p>
            <a:r>
              <a:rPr lang="de-DE" sz="2000" b="1" dirty="0"/>
              <a:t>Projektblockdiagramm</a:t>
            </a:r>
          </a:p>
        </p:txBody>
      </p:sp>
    </p:spTree>
    <p:extLst>
      <p:ext uri="{BB962C8B-B14F-4D97-AF65-F5344CB8AC3E}">
        <p14:creationId xmlns:p14="http://schemas.microsoft.com/office/powerpoint/2010/main" val="327778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6228F86-A09F-44B8-AD97-3EF6103782E3}"/>
              </a:ext>
            </a:extLst>
          </p:cNvPr>
          <p:cNvSpPr/>
          <p:nvPr/>
        </p:nvSpPr>
        <p:spPr>
          <a:xfrm>
            <a:off x="846714" y="1491507"/>
            <a:ext cx="3693599" cy="94736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t>A : </a:t>
            </a:r>
            <a:r>
              <a:rPr lang="en-US" sz="3200" b="1" kern="1200" dirty="0">
                <a:ln w="22225">
                  <a:solidFill>
                    <a:schemeClr val="accent2"/>
                  </a:solidFill>
                  <a:prstDash val="solid"/>
                </a:ln>
                <a:solidFill>
                  <a:srgbClr val="FF0000"/>
                </a:solidFill>
                <a:latin typeface="+mj-lt"/>
                <a:ea typeface="+mj-ea"/>
                <a:cs typeface="+mj-cs"/>
              </a:rPr>
              <a:t>Hardware</a:t>
            </a:r>
            <a:endParaRPr lang="en-US" sz="2800" b="1" kern="1200" dirty="0">
              <a:solidFill>
                <a:srgbClr val="FF0000"/>
              </a:solidFill>
              <a:latin typeface="+mj-lt"/>
              <a:ea typeface="+mj-ea"/>
              <a:cs typeface="+mj-cs"/>
            </a:endParaRPr>
          </a:p>
        </p:txBody>
      </p:sp>
      <p:sp>
        <p:nvSpPr>
          <p:cNvPr id="3" name="Rechteck 2">
            <a:extLst>
              <a:ext uri="{FF2B5EF4-FFF2-40B4-BE49-F238E27FC236}">
                <a16:creationId xmlns:a16="http://schemas.microsoft.com/office/drawing/2014/main" id="{857C62E8-B61F-4491-B976-59788E95C456}"/>
              </a:ext>
            </a:extLst>
          </p:cNvPr>
          <p:cNvSpPr/>
          <p:nvPr/>
        </p:nvSpPr>
        <p:spPr>
          <a:xfrm>
            <a:off x="6311053" y="576072"/>
            <a:ext cx="4852816" cy="2778231"/>
          </a:xfrm>
          <a:prstGeom prst="rect">
            <a:avLst/>
          </a:prstGeom>
        </p:spPr>
        <p:txBody>
          <a:bodyPr vert="horz" lIns="91440" tIns="45720" rIns="91440" bIns="45720" rtlCol="0" anchor="ctr">
            <a:normAutofit fontScale="92500" lnSpcReduction="10000"/>
          </a:bodyPr>
          <a:lstStyle/>
          <a:p>
            <a:pPr indent="-228600">
              <a:lnSpc>
                <a:spcPct val="90000"/>
              </a:lnSpc>
              <a:spcAft>
                <a:spcPts val="800"/>
              </a:spcAft>
              <a:buFont typeface="Arial" panose="020B0604020202020204" pitchFamily="34" charset="0"/>
              <a:buChar char="•"/>
            </a:pPr>
            <a:r>
              <a:rPr lang="en-US" sz="2200" b="1" dirty="0">
                <a:solidFill>
                  <a:schemeClr val="bg1"/>
                </a:solidFill>
              </a:rPr>
              <a:t> Hardware</a:t>
            </a:r>
            <a:r>
              <a:rPr lang="en-US" sz="1500" b="1" dirty="0">
                <a:solidFill>
                  <a:schemeClr val="bg1"/>
                </a:solidFill>
              </a:rPr>
              <a:t>:</a:t>
            </a:r>
            <a:endParaRPr lang="en-US" sz="1500" dirty="0">
              <a:solidFill>
                <a:schemeClr val="bg1"/>
              </a:solidFill>
            </a:endParaRPr>
          </a:p>
          <a:p>
            <a:pPr marL="285750" indent="-228600">
              <a:lnSpc>
                <a:spcPct val="90000"/>
              </a:lnSpc>
              <a:spcAft>
                <a:spcPts val="800"/>
              </a:spcAft>
              <a:buFont typeface="Arial" panose="020B0604020202020204" pitchFamily="34" charset="0"/>
              <a:buChar char="•"/>
            </a:pPr>
            <a:r>
              <a:rPr lang="en-US" sz="1900" dirty="0">
                <a:solidFill>
                  <a:schemeClr val="bg1"/>
                </a:solidFill>
              </a:rPr>
              <a:t>Arduino Mega</a:t>
            </a:r>
          </a:p>
          <a:p>
            <a:pPr marL="285750" indent="-228600">
              <a:lnSpc>
                <a:spcPct val="90000"/>
              </a:lnSpc>
              <a:spcAft>
                <a:spcPts val="800"/>
              </a:spcAft>
              <a:buFont typeface="Arial" panose="020B0604020202020204" pitchFamily="34" charset="0"/>
              <a:buChar char="•"/>
            </a:pPr>
            <a:r>
              <a:rPr lang="en-US" sz="1900" b="1" dirty="0">
                <a:solidFill>
                  <a:schemeClr val="accent1">
                    <a:lumMod val="75000"/>
                  </a:schemeClr>
                </a:solidFill>
              </a:rPr>
              <a:t>Dragino LORA/GPS SHIELD - 868MHZ</a:t>
            </a:r>
          </a:p>
          <a:p>
            <a:pPr marL="285750" indent="-228600">
              <a:lnSpc>
                <a:spcPct val="90000"/>
              </a:lnSpc>
              <a:spcAft>
                <a:spcPts val="800"/>
              </a:spcAft>
              <a:buFont typeface="Arial" panose="020B0604020202020204" pitchFamily="34" charset="0"/>
              <a:buChar char="•"/>
            </a:pPr>
            <a:r>
              <a:rPr lang="en-US" sz="1900" b="1" dirty="0">
                <a:solidFill>
                  <a:schemeClr val="accent1">
                    <a:lumMod val="75000"/>
                  </a:schemeClr>
                </a:solidFill>
              </a:rPr>
              <a:t>Yun-</a:t>
            </a:r>
            <a:r>
              <a:rPr lang="en-US" sz="1900" b="1" dirty="0" err="1">
                <a:solidFill>
                  <a:schemeClr val="accent1">
                    <a:lumMod val="75000"/>
                  </a:schemeClr>
                </a:solidFill>
              </a:rPr>
              <a:t>Schild</a:t>
            </a:r>
            <a:endParaRPr lang="en-US" sz="1900" b="1" dirty="0">
              <a:solidFill>
                <a:schemeClr val="accent1">
                  <a:lumMod val="75000"/>
                </a:schemeClr>
              </a:solidFill>
            </a:endParaRPr>
          </a:p>
          <a:p>
            <a:pPr marL="285750" indent="-228600">
              <a:lnSpc>
                <a:spcPct val="90000"/>
              </a:lnSpc>
              <a:spcAft>
                <a:spcPts val="800"/>
              </a:spcAft>
              <a:buFont typeface="Arial" panose="020B0604020202020204" pitchFamily="34" charset="0"/>
              <a:buChar char="•"/>
            </a:pPr>
            <a:r>
              <a:rPr lang="en-US" sz="1900" b="1" dirty="0">
                <a:solidFill>
                  <a:schemeClr val="accent1">
                    <a:lumMod val="75000"/>
                  </a:schemeClr>
                </a:solidFill>
              </a:rPr>
              <a:t>SIM808 Expansions child</a:t>
            </a:r>
          </a:p>
          <a:p>
            <a:pPr marL="285750" indent="-228600">
              <a:lnSpc>
                <a:spcPct val="90000"/>
              </a:lnSpc>
              <a:spcAft>
                <a:spcPts val="800"/>
              </a:spcAft>
              <a:buFont typeface="Arial" panose="020B0604020202020204" pitchFamily="34" charset="0"/>
              <a:buChar char="•"/>
            </a:pPr>
            <a:r>
              <a:rPr lang="en-US" sz="1900" b="1" dirty="0">
                <a:solidFill>
                  <a:schemeClr val="accent1">
                    <a:lumMod val="75000"/>
                  </a:schemeClr>
                </a:solidFill>
              </a:rPr>
              <a:t>GPS-</a:t>
            </a:r>
            <a:r>
              <a:rPr lang="en-US" sz="1900" b="1" dirty="0" err="1">
                <a:solidFill>
                  <a:schemeClr val="accent1">
                    <a:lumMod val="75000"/>
                  </a:schemeClr>
                </a:solidFill>
              </a:rPr>
              <a:t>Antenne</a:t>
            </a:r>
            <a:endParaRPr lang="en-US" sz="1900" b="1" dirty="0">
              <a:solidFill>
                <a:schemeClr val="accent1">
                  <a:lumMod val="75000"/>
                </a:schemeClr>
              </a:solidFill>
            </a:endParaRPr>
          </a:p>
          <a:p>
            <a:pPr marL="285750" indent="-228600">
              <a:lnSpc>
                <a:spcPct val="90000"/>
              </a:lnSpc>
              <a:spcAft>
                <a:spcPts val="800"/>
              </a:spcAft>
              <a:buFont typeface="Arial" panose="020B0604020202020204" pitchFamily="34" charset="0"/>
              <a:buChar char="•"/>
            </a:pPr>
            <a:r>
              <a:rPr lang="en-US" sz="1900" b="1" dirty="0" err="1">
                <a:solidFill>
                  <a:schemeClr val="accent1">
                    <a:lumMod val="75000"/>
                  </a:schemeClr>
                </a:solidFill>
              </a:rPr>
              <a:t>Externe</a:t>
            </a:r>
            <a:r>
              <a:rPr lang="en-US" sz="1900" b="1" dirty="0">
                <a:solidFill>
                  <a:schemeClr val="accent1">
                    <a:lumMod val="75000"/>
                  </a:schemeClr>
                </a:solidFill>
              </a:rPr>
              <a:t> </a:t>
            </a:r>
            <a:r>
              <a:rPr lang="en-US" sz="1900" b="1" dirty="0" err="1">
                <a:solidFill>
                  <a:schemeClr val="accent1">
                    <a:lumMod val="75000"/>
                  </a:schemeClr>
                </a:solidFill>
              </a:rPr>
              <a:t>Stromversorgung</a:t>
            </a:r>
            <a:endParaRPr lang="en-US" sz="1900" b="1" dirty="0">
              <a:solidFill>
                <a:schemeClr val="accent1">
                  <a:lumMod val="75000"/>
                </a:schemeClr>
              </a:solidFill>
            </a:endParaRPr>
          </a:p>
          <a:p>
            <a:pPr marL="285750" indent="-228600">
              <a:lnSpc>
                <a:spcPct val="90000"/>
              </a:lnSpc>
              <a:spcAft>
                <a:spcPts val="800"/>
              </a:spcAft>
              <a:buFont typeface="Arial" panose="020B0604020202020204" pitchFamily="34" charset="0"/>
              <a:buChar char="•"/>
            </a:pPr>
            <a:r>
              <a:rPr lang="en-US" sz="1900" b="1" dirty="0">
                <a:solidFill>
                  <a:schemeClr val="accent1">
                    <a:lumMod val="75000"/>
                  </a:schemeClr>
                </a:solidFill>
              </a:rPr>
              <a:t>SIM-</a:t>
            </a:r>
            <a:r>
              <a:rPr lang="en-US" sz="1900" b="1" dirty="0" err="1">
                <a:solidFill>
                  <a:schemeClr val="accent1">
                    <a:lumMod val="75000"/>
                  </a:schemeClr>
                </a:solidFill>
              </a:rPr>
              <a:t>Karte</a:t>
            </a:r>
            <a:endParaRPr lang="en-US" sz="1900" b="1" dirty="0">
              <a:solidFill>
                <a:schemeClr val="accent1">
                  <a:lumMod val="75000"/>
                </a:schemeClr>
              </a:solidFill>
              <a:effectLst/>
            </a:endParaRPr>
          </a:p>
        </p:txBody>
      </p:sp>
      <p:sp>
        <p:nvSpPr>
          <p:cNvPr id="5" name="Rechteck 4">
            <a:extLst>
              <a:ext uri="{FF2B5EF4-FFF2-40B4-BE49-F238E27FC236}">
                <a16:creationId xmlns:a16="http://schemas.microsoft.com/office/drawing/2014/main" id="{CCD72082-71A7-4C70-862C-3A0D6D24ABDD}"/>
              </a:ext>
            </a:extLst>
          </p:cNvPr>
          <p:cNvSpPr/>
          <p:nvPr/>
        </p:nvSpPr>
        <p:spPr>
          <a:xfrm>
            <a:off x="6464409" y="4049567"/>
            <a:ext cx="3420371" cy="707886"/>
          </a:xfrm>
          <a:prstGeom prst="rect">
            <a:avLst/>
          </a:prstGeom>
        </p:spPr>
        <p:txBody>
          <a:bodyPr wrap="square">
            <a:spAutoFit/>
          </a:bodyPr>
          <a:lstStyle/>
          <a:p>
            <a:pPr marL="342900" indent="-342900">
              <a:buFont typeface="Arial" panose="020B0604020202020204" pitchFamily="34" charset="0"/>
              <a:buChar char="•"/>
            </a:pPr>
            <a:r>
              <a:rPr lang="de-DE" sz="2000" b="1" dirty="0">
                <a:solidFill>
                  <a:schemeClr val="accent2">
                    <a:lumMod val="60000"/>
                    <a:lumOff val="40000"/>
                  </a:schemeClr>
                </a:solidFill>
              </a:rPr>
              <a:t>Arduino IDE 1.8.7 </a:t>
            </a:r>
          </a:p>
          <a:p>
            <a:pPr marL="342900" indent="-342900">
              <a:buFont typeface="Arial" panose="020B0604020202020204" pitchFamily="34" charset="0"/>
              <a:buChar char="•"/>
            </a:pPr>
            <a:r>
              <a:rPr lang="de-DE" sz="2000" b="1" dirty="0">
                <a:solidFill>
                  <a:schemeClr val="accent2">
                    <a:lumMod val="60000"/>
                    <a:lumOff val="40000"/>
                  </a:schemeClr>
                </a:solidFill>
              </a:rPr>
              <a:t>ITN Converter (</a:t>
            </a:r>
            <a:r>
              <a:rPr lang="de-DE" sz="2000" b="1" dirty="0" err="1">
                <a:solidFill>
                  <a:schemeClr val="accent2">
                    <a:lumMod val="60000"/>
                    <a:lumOff val="40000"/>
                  </a:schemeClr>
                </a:solidFill>
              </a:rPr>
              <a:t>ITNConv</a:t>
            </a:r>
            <a:r>
              <a:rPr lang="de-DE" sz="2000" b="1" dirty="0">
                <a:solidFill>
                  <a:schemeClr val="accent2">
                    <a:lumMod val="60000"/>
                    <a:lumOff val="40000"/>
                  </a:schemeClr>
                </a:solidFill>
              </a:rPr>
              <a:t>)</a:t>
            </a:r>
          </a:p>
        </p:txBody>
      </p:sp>
      <p:sp>
        <p:nvSpPr>
          <p:cNvPr id="6" name="Rechteck 5">
            <a:extLst>
              <a:ext uri="{FF2B5EF4-FFF2-40B4-BE49-F238E27FC236}">
                <a16:creationId xmlns:a16="http://schemas.microsoft.com/office/drawing/2014/main" id="{7A775A41-1B87-433D-B727-13067D2737EF}"/>
              </a:ext>
            </a:extLst>
          </p:cNvPr>
          <p:cNvSpPr/>
          <p:nvPr/>
        </p:nvSpPr>
        <p:spPr>
          <a:xfrm>
            <a:off x="1027679" y="4049567"/>
            <a:ext cx="3331670" cy="523220"/>
          </a:xfrm>
          <a:prstGeom prst="rect">
            <a:avLst/>
          </a:prstGeom>
        </p:spPr>
        <p:txBody>
          <a:bodyPr wrap="square">
            <a:spAutoFit/>
          </a:bodyPr>
          <a:lstStyle/>
          <a:p>
            <a:r>
              <a:rPr lang="de-DE" sz="2800" b="1" dirty="0">
                <a:ln w="10160">
                  <a:solidFill>
                    <a:schemeClr val="accent5"/>
                  </a:solidFill>
                  <a:prstDash val="solid"/>
                </a:ln>
                <a:solidFill>
                  <a:srgbClr val="FF0000"/>
                </a:solidFill>
                <a:effectLst>
                  <a:outerShdw blurRad="38100" dist="22860" dir="5400000" algn="tl" rotWithShape="0">
                    <a:srgbClr val="000000">
                      <a:alpha val="30000"/>
                    </a:srgbClr>
                  </a:outerShdw>
                </a:effectLst>
              </a:rPr>
              <a:t>B:Software</a:t>
            </a:r>
          </a:p>
        </p:txBody>
      </p:sp>
    </p:spTree>
    <p:extLst>
      <p:ext uri="{BB962C8B-B14F-4D97-AF65-F5344CB8AC3E}">
        <p14:creationId xmlns:p14="http://schemas.microsoft.com/office/powerpoint/2010/main" val="2897395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Grafik 3" descr="Ein Bild, das Zeichnung enthält.&#10;&#10;Automatisch generierte Beschreibung">
            <a:extLst>
              <a:ext uri="{FF2B5EF4-FFF2-40B4-BE49-F238E27FC236}">
                <a16:creationId xmlns:a16="http://schemas.microsoft.com/office/drawing/2014/main" id="{DE8D84E6-D549-4A54-B5CF-E9DC6A0C6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071213"/>
            <a:ext cx="9478540" cy="4715574"/>
          </a:xfrm>
          <a:prstGeom prst="rect">
            <a:avLst/>
          </a:prstGeom>
        </p:spPr>
      </p:pic>
    </p:spTree>
    <p:extLst>
      <p:ext uri="{BB962C8B-B14F-4D97-AF65-F5344CB8AC3E}">
        <p14:creationId xmlns:p14="http://schemas.microsoft.com/office/powerpoint/2010/main" val="2570113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8A2C122-327E-40BE-8E1A-E853F221C3EC}"/>
              </a:ext>
            </a:extLst>
          </p:cNvPr>
          <p:cNvPicPr>
            <a:picLocks noChangeAspect="1"/>
          </p:cNvPicPr>
          <p:nvPr/>
        </p:nvPicPr>
        <p:blipFill>
          <a:blip r:embed="rId2"/>
          <a:stretch>
            <a:fillRect/>
          </a:stretch>
        </p:blipFill>
        <p:spPr>
          <a:xfrm>
            <a:off x="7105336" y="331762"/>
            <a:ext cx="4033452" cy="2804977"/>
          </a:xfrm>
          <a:prstGeom prst="rect">
            <a:avLst/>
          </a:prstGeom>
        </p:spPr>
      </p:pic>
      <p:pic>
        <p:nvPicPr>
          <p:cNvPr id="3" name="Grafik 2">
            <a:extLst>
              <a:ext uri="{FF2B5EF4-FFF2-40B4-BE49-F238E27FC236}">
                <a16:creationId xmlns:a16="http://schemas.microsoft.com/office/drawing/2014/main" id="{C5CF98CC-5D7A-4C51-A200-93C44C780394}"/>
              </a:ext>
            </a:extLst>
          </p:cNvPr>
          <p:cNvPicPr>
            <a:picLocks noChangeAspect="1"/>
          </p:cNvPicPr>
          <p:nvPr/>
        </p:nvPicPr>
        <p:blipFill>
          <a:blip r:embed="rId3"/>
          <a:stretch>
            <a:fillRect/>
          </a:stretch>
        </p:blipFill>
        <p:spPr>
          <a:xfrm>
            <a:off x="7176304" y="3497109"/>
            <a:ext cx="4066741" cy="2558443"/>
          </a:xfrm>
          <a:prstGeom prst="rect">
            <a:avLst/>
          </a:prstGeom>
        </p:spPr>
      </p:pic>
      <p:sp>
        <p:nvSpPr>
          <p:cNvPr id="5" name="Rechteck 4">
            <a:extLst>
              <a:ext uri="{FF2B5EF4-FFF2-40B4-BE49-F238E27FC236}">
                <a16:creationId xmlns:a16="http://schemas.microsoft.com/office/drawing/2014/main" id="{02FA75FF-7302-4A59-8E75-7E6F30D2396E}"/>
              </a:ext>
            </a:extLst>
          </p:cNvPr>
          <p:cNvSpPr/>
          <p:nvPr/>
        </p:nvSpPr>
        <p:spPr>
          <a:xfrm>
            <a:off x="848337" y="1734250"/>
            <a:ext cx="5499454" cy="369332"/>
          </a:xfrm>
          <a:prstGeom prst="rect">
            <a:avLst/>
          </a:prstGeom>
        </p:spPr>
        <p:txBody>
          <a:bodyPr wrap="none">
            <a:spAutoFit/>
          </a:bodyPr>
          <a:lstStyle/>
          <a:p>
            <a:pPr marL="285750" indent="-285750">
              <a:buFont typeface="Wingdings" panose="05000000000000000000" pitchFamily="2" charset="2"/>
              <a:buChar char="v"/>
            </a:pPr>
            <a:r>
              <a:rPr lang="de-DE" b="1" dirty="0"/>
              <a:t>Dragino LoRa und das GPS Shield für den LoRa-Client</a:t>
            </a:r>
          </a:p>
        </p:txBody>
      </p:sp>
      <p:sp>
        <p:nvSpPr>
          <p:cNvPr id="8" name="Rechteck 7">
            <a:extLst>
              <a:ext uri="{FF2B5EF4-FFF2-40B4-BE49-F238E27FC236}">
                <a16:creationId xmlns:a16="http://schemas.microsoft.com/office/drawing/2014/main" id="{AF2C5BFB-A171-4974-BAE1-EB12EFE2B156}"/>
              </a:ext>
            </a:extLst>
          </p:cNvPr>
          <p:cNvSpPr/>
          <p:nvPr/>
        </p:nvSpPr>
        <p:spPr>
          <a:xfrm>
            <a:off x="642339" y="2931615"/>
            <a:ext cx="6400800" cy="646331"/>
          </a:xfrm>
          <a:prstGeom prst="rect">
            <a:avLst/>
          </a:prstGeom>
        </p:spPr>
        <p:txBody>
          <a:bodyPr wrap="square">
            <a:spAutoFit/>
          </a:bodyPr>
          <a:lstStyle/>
          <a:p>
            <a:r>
              <a:rPr lang="de-DE" i="1" dirty="0"/>
              <a:t>Dragino LoRa Bee ist ein LoRa Modul und erlaubt Daten über große Distanzen zu senden und zu empfangen</a:t>
            </a:r>
          </a:p>
        </p:txBody>
      </p:sp>
    </p:spTree>
    <p:extLst>
      <p:ext uri="{BB962C8B-B14F-4D97-AF65-F5344CB8AC3E}">
        <p14:creationId xmlns:p14="http://schemas.microsoft.com/office/powerpoint/2010/main" val="149962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45D37EC-129E-466D-B3D4-62CE522CDA0E}"/>
              </a:ext>
            </a:extLst>
          </p:cNvPr>
          <p:cNvSpPr/>
          <p:nvPr/>
        </p:nvSpPr>
        <p:spPr>
          <a:xfrm>
            <a:off x="3020497" y="263352"/>
            <a:ext cx="2369175" cy="369332"/>
          </a:xfrm>
          <a:prstGeom prst="rect">
            <a:avLst/>
          </a:prstGeom>
        </p:spPr>
        <p:txBody>
          <a:bodyPr wrap="none">
            <a:spAutoFit/>
          </a:bodyPr>
          <a:lstStyle/>
          <a:p>
            <a:r>
              <a:rPr lang="de-DE" b="1" i="1" dirty="0">
                <a:latin typeface="Calibri" panose="020F0502020204030204" pitchFamily="34" charset="0"/>
                <a:ea typeface="Calibri" panose="020F0502020204030204" pitchFamily="34" charset="0"/>
                <a:cs typeface="Times New Roman" panose="02020603050405020304" pitchFamily="18" charset="0"/>
              </a:rPr>
              <a:t>A. Prüfstand-Szenarien</a:t>
            </a:r>
            <a:endParaRPr lang="de-DE" dirty="0"/>
          </a:p>
        </p:txBody>
      </p:sp>
      <p:sp>
        <p:nvSpPr>
          <p:cNvPr id="4" name="Rechteck 3">
            <a:extLst>
              <a:ext uri="{FF2B5EF4-FFF2-40B4-BE49-F238E27FC236}">
                <a16:creationId xmlns:a16="http://schemas.microsoft.com/office/drawing/2014/main" id="{E08C19D0-6D84-46B1-BA37-906A502CC0B6}"/>
              </a:ext>
            </a:extLst>
          </p:cNvPr>
          <p:cNvSpPr/>
          <p:nvPr/>
        </p:nvSpPr>
        <p:spPr>
          <a:xfrm>
            <a:off x="1024432" y="1550634"/>
            <a:ext cx="1604222" cy="369332"/>
          </a:xfrm>
          <a:prstGeom prst="rect">
            <a:avLst/>
          </a:prstGeom>
        </p:spPr>
        <p:txBody>
          <a:bodyPr wrap="none">
            <a:spAutoFit/>
          </a:bodyPr>
          <a:lstStyle/>
          <a:p>
            <a:r>
              <a:rPr lang="de-DE" dirty="0"/>
              <a:t>1) </a:t>
            </a:r>
            <a:r>
              <a:rPr lang="de-DE" b="1" dirty="0"/>
              <a:t>Vorstädtisch</a:t>
            </a:r>
          </a:p>
        </p:txBody>
      </p:sp>
      <p:sp>
        <p:nvSpPr>
          <p:cNvPr id="5" name="Rechteck 4">
            <a:extLst>
              <a:ext uri="{FF2B5EF4-FFF2-40B4-BE49-F238E27FC236}">
                <a16:creationId xmlns:a16="http://schemas.microsoft.com/office/drawing/2014/main" id="{3E2F0837-007B-40D1-B86B-C84416524430}"/>
              </a:ext>
            </a:extLst>
          </p:cNvPr>
          <p:cNvSpPr/>
          <p:nvPr/>
        </p:nvSpPr>
        <p:spPr>
          <a:xfrm>
            <a:off x="1024433" y="3857793"/>
            <a:ext cx="2192588" cy="369332"/>
          </a:xfrm>
          <a:prstGeom prst="rect">
            <a:avLst/>
          </a:prstGeom>
        </p:spPr>
        <p:txBody>
          <a:bodyPr wrap="none">
            <a:spAutoFit/>
          </a:bodyPr>
          <a:lstStyle/>
          <a:p>
            <a:r>
              <a:rPr lang="de-DE" dirty="0"/>
              <a:t>2) </a:t>
            </a:r>
            <a:r>
              <a:rPr lang="de-DE" b="1" dirty="0"/>
              <a:t>Städtisches Gebiet</a:t>
            </a:r>
          </a:p>
        </p:txBody>
      </p:sp>
      <p:pic>
        <p:nvPicPr>
          <p:cNvPr id="6" name="Grafik 5">
            <a:extLst>
              <a:ext uri="{FF2B5EF4-FFF2-40B4-BE49-F238E27FC236}">
                <a16:creationId xmlns:a16="http://schemas.microsoft.com/office/drawing/2014/main" id="{C79BEC9B-F53C-4D0E-8B0E-1386D02BAA86}"/>
              </a:ext>
            </a:extLst>
          </p:cNvPr>
          <p:cNvPicPr>
            <a:picLocks noChangeAspect="1"/>
          </p:cNvPicPr>
          <p:nvPr/>
        </p:nvPicPr>
        <p:blipFill>
          <a:blip r:embed="rId2"/>
          <a:stretch>
            <a:fillRect/>
          </a:stretch>
        </p:blipFill>
        <p:spPr>
          <a:xfrm>
            <a:off x="6984763" y="956290"/>
            <a:ext cx="3536624" cy="2521373"/>
          </a:xfrm>
          <a:prstGeom prst="rect">
            <a:avLst/>
          </a:prstGeom>
        </p:spPr>
      </p:pic>
      <p:pic>
        <p:nvPicPr>
          <p:cNvPr id="8" name="Grafik 7">
            <a:extLst>
              <a:ext uri="{FF2B5EF4-FFF2-40B4-BE49-F238E27FC236}">
                <a16:creationId xmlns:a16="http://schemas.microsoft.com/office/drawing/2014/main" id="{C431297D-14B0-4415-BC4B-C4C6339C98C4}"/>
              </a:ext>
            </a:extLst>
          </p:cNvPr>
          <p:cNvPicPr>
            <a:picLocks noChangeAspect="1"/>
          </p:cNvPicPr>
          <p:nvPr/>
        </p:nvPicPr>
        <p:blipFill>
          <a:blip r:embed="rId3"/>
          <a:stretch>
            <a:fillRect/>
          </a:stretch>
        </p:blipFill>
        <p:spPr>
          <a:xfrm>
            <a:off x="7515197" y="3857793"/>
            <a:ext cx="3160424" cy="2831865"/>
          </a:xfrm>
          <a:prstGeom prst="rect">
            <a:avLst/>
          </a:prstGeom>
        </p:spPr>
      </p:pic>
      <p:pic>
        <p:nvPicPr>
          <p:cNvPr id="9" name="Grafik 8">
            <a:extLst>
              <a:ext uri="{FF2B5EF4-FFF2-40B4-BE49-F238E27FC236}">
                <a16:creationId xmlns:a16="http://schemas.microsoft.com/office/drawing/2014/main" id="{EDE44340-D7CD-41D1-B848-66339E98D757}"/>
              </a:ext>
            </a:extLst>
          </p:cNvPr>
          <p:cNvPicPr>
            <a:picLocks noChangeAspect="1"/>
          </p:cNvPicPr>
          <p:nvPr/>
        </p:nvPicPr>
        <p:blipFill>
          <a:blip r:embed="rId4"/>
          <a:stretch>
            <a:fillRect/>
          </a:stretch>
        </p:blipFill>
        <p:spPr>
          <a:xfrm>
            <a:off x="4502266" y="976791"/>
            <a:ext cx="2214052" cy="2521373"/>
          </a:xfrm>
          <a:prstGeom prst="rect">
            <a:avLst/>
          </a:prstGeom>
        </p:spPr>
      </p:pic>
      <p:pic>
        <p:nvPicPr>
          <p:cNvPr id="3" name="Grafik 2">
            <a:extLst>
              <a:ext uri="{FF2B5EF4-FFF2-40B4-BE49-F238E27FC236}">
                <a16:creationId xmlns:a16="http://schemas.microsoft.com/office/drawing/2014/main" id="{9BF74303-582F-44AA-8592-5151CBC40D57}"/>
              </a:ext>
            </a:extLst>
          </p:cNvPr>
          <p:cNvPicPr>
            <a:picLocks noChangeAspect="1"/>
          </p:cNvPicPr>
          <p:nvPr/>
        </p:nvPicPr>
        <p:blipFill>
          <a:blip r:embed="rId5"/>
          <a:stretch>
            <a:fillRect/>
          </a:stretch>
        </p:blipFill>
        <p:spPr>
          <a:xfrm>
            <a:off x="4502265" y="3796545"/>
            <a:ext cx="2674620" cy="2627115"/>
          </a:xfrm>
          <a:prstGeom prst="rect">
            <a:avLst/>
          </a:prstGeom>
        </p:spPr>
      </p:pic>
      <p:sp>
        <p:nvSpPr>
          <p:cNvPr id="7" name="Rechteck 6">
            <a:extLst>
              <a:ext uri="{FF2B5EF4-FFF2-40B4-BE49-F238E27FC236}">
                <a16:creationId xmlns:a16="http://schemas.microsoft.com/office/drawing/2014/main" id="{68B24E86-9298-4B4A-86C5-9D32133B4B98}"/>
              </a:ext>
            </a:extLst>
          </p:cNvPr>
          <p:cNvSpPr/>
          <p:nvPr/>
        </p:nvSpPr>
        <p:spPr>
          <a:xfrm>
            <a:off x="2476807" y="5058436"/>
            <a:ext cx="1818896" cy="369332"/>
          </a:xfrm>
          <a:prstGeom prst="rect">
            <a:avLst/>
          </a:prstGeom>
        </p:spPr>
        <p:txBody>
          <a:bodyPr wrap="none">
            <a:spAutoFit/>
          </a:bodyPr>
          <a:lstStyle/>
          <a:p>
            <a:r>
              <a:rPr lang="de-DE" b="1" dirty="0" err="1">
                <a:latin typeface="Calibri" panose="020F0502020204030204" pitchFamily="34" charset="0"/>
                <a:ea typeface="Calibri" panose="020F0502020204030204" pitchFamily="34" charset="0"/>
                <a:cs typeface="Times New Roman" panose="02020603050405020304" pitchFamily="18" charset="0"/>
              </a:rPr>
              <a:t>UniKL</a:t>
            </a:r>
            <a:r>
              <a:rPr lang="de-DE" b="1" dirty="0">
                <a:latin typeface="Calibri" panose="020F0502020204030204" pitchFamily="34" charset="0"/>
                <a:ea typeface="Calibri" panose="020F0502020204030204" pitchFamily="34" charset="0"/>
                <a:cs typeface="Times New Roman" panose="02020603050405020304" pitchFamily="18" charset="0"/>
              </a:rPr>
              <a:t> </a:t>
            </a:r>
            <a:r>
              <a:rPr lang="de-DE" b="1" dirty="0" err="1">
                <a:latin typeface="Calibri" panose="020F0502020204030204" pitchFamily="34" charset="0"/>
                <a:ea typeface="Calibri" panose="020F0502020204030204" pitchFamily="34" charset="0"/>
                <a:cs typeface="Times New Roman" panose="02020603050405020304" pitchFamily="18" charset="0"/>
              </a:rPr>
              <a:t>Malaysian</a:t>
            </a:r>
            <a:r>
              <a:rPr lang="de-DE" b="1" dirty="0">
                <a:latin typeface="Calibri" panose="020F0502020204030204" pitchFamily="34" charset="0"/>
                <a:ea typeface="Calibri" panose="020F0502020204030204" pitchFamily="34" charset="0"/>
                <a:cs typeface="Times New Roman" panose="02020603050405020304" pitchFamily="18" charset="0"/>
              </a:rPr>
              <a:t> </a:t>
            </a:r>
            <a:endParaRPr lang="de-DE" b="1" dirty="0"/>
          </a:p>
        </p:txBody>
      </p:sp>
      <p:sp>
        <p:nvSpPr>
          <p:cNvPr id="10" name="Rechteck 9">
            <a:extLst>
              <a:ext uri="{FF2B5EF4-FFF2-40B4-BE49-F238E27FC236}">
                <a16:creationId xmlns:a16="http://schemas.microsoft.com/office/drawing/2014/main" id="{241288ED-33ED-484D-BB3C-FB023ABC7FDF}"/>
              </a:ext>
            </a:extLst>
          </p:cNvPr>
          <p:cNvSpPr/>
          <p:nvPr/>
        </p:nvSpPr>
        <p:spPr>
          <a:xfrm>
            <a:off x="1973064" y="2362246"/>
            <a:ext cx="2232021" cy="369332"/>
          </a:xfrm>
          <a:prstGeom prst="rect">
            <a:avLst/>
          </a:prstGeom>
        </p:spPr>
        <p:txBody>
          <a:bodyPr wrap="square">
            <a:spAutoFit/>
          </a:bodyPr>
          <a:lstStyle/>
          <a:p>
            <a:r>
              <a:rPr lang="de-DE" b="1" dirty="0" err="1">
                <a:latin typeface="Calibri" panose="020F0502020204030204" pitchFamily="34" charset="0"/>
                <a:ea typeface="Calibri" panose="020F0502020204030204" pitchFamily="34" charset="0"/>
                <a:cs typeface="Times New Roman" panose="02020603050405020304" pitchFamily="18" charset="0"/>
              </a:rPr>
              <a:t>Taman</a:t>
            </a:r>
            <a:r>
              <a:rPr lang="de-DE" b="1" dirty="0">
                <a:latin typeface="Calibri" panose="020F0502020204030204" pitchFamily="34" charset="0"/>
                <a:ea typeface="Calibri" panose="020F0502020204030204" pitchFamily="34" charset="0"/>
                <a:cs typeface="Times New Roman" panose="02020603050405020304" pitchFamily="18" charset="0"/>
              </a:rPr>
              <a:t> </a:t>
            </a:r>
            <a:r>
              <a:rPr lang="de-DE" b="1" dirty="0" err="1">
                <a:latin typeface="Calibri" panose="020F0502020204030204" pitchFamily="34" charset="0"/>
                <a:ea typeface="Calibri" panose="020F0502020204030204" pitchFamily="34" charset="0"/>
                <a:cs typeface="Times New Roman" panose="02020603050405020304" pitchFamily="18" charset="0"/>
              </a:rPr>
              <a:t>Selasih</a:t>
            </a:r>
            <a:r>
              <a:rPr lang="de-DE" b="1" dirty="0">
                <a:latin typeface="Calibri" panose="020F0502020204030204" pitchFamily="34" charset="0"/>
                <a:ea typeface="Calibri" panose="020F0502020204030204" pitchFamily="34" charset="0"/>
                <a:cs typeface="Times New Roman" panose="02020603050405020304" pitchFamily="18" charset="0"/>
              </a:rPr>
              <a:t> </a:t>
            </a:r>
            <a:r>
              <a:rPr lang="de-DE" b="1" dirty="0" err="1">
                <a:latin typeface="Calibri" panose="020F0502020204030204" pitchFamily="34" charset="0"/>
                <a:ea typeface="Calibri" panose="020F0502020204030204" pitchFamily="34" charset="0"/>
                <a:cs typeface="Times New Roman" panose="02020603050405020304" pitchFamily="18" charset="0"/>
              </a:rPr>
              <a:t>Fasa</a:t>
            </a:r>
            <a:r>
              <a:rPr lang="de-DE" b="1" dirty="0">
                <a:latin typeface="Calibri" panose="020F0502020204030204" pitchFamily="34" charset="0"/>
                <a:ea typeface="Calibri" panose="020F0502020204030204" pitchFamily="34" charset="0"/>
                <a:cs typeface="Times New Roman" panose="02020603050405020304" pitchFamily="18" charset="0"/>
              </a:rPr>
              <a:t> 2</a:t>
            </a:r>
            <a:r>
              <a:rPr lang="de-DE" dirty="0">
                <a:latin typeface="Calibri" panose="020F0502020204030204" pitchFamily="34" charset="0"/>
                <a:ea typeface="Calibri" panose="020F0502020204030204" pitchFamily="34" charset="0"/>
                <a:cs typeface="Times New Roman" panose="02020603050405020304" pitchFamily="18" charset="0"/>
              </a:rPr>
              <a:t> </a:t>
            </a:r>
            <a:endParaRPr lang="de-DE" dirty="0"/>
          </a:p>
        </p:txBody>
      </p:sp>
    </p:spTree>
    <p:extLst>
      <p:ext uri="{BB962C8B-B14F-4D97-AF65-F5344CB8AC3E}">
        <p14:creationId xmlns:p14="http://schemas.microsoft.com/office/powerpoint/2010/main" val="3962089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C219EE4C-2B0E-406B-B8B3-46D3651BEC3C}"/>
              </a:ext>
            </a:extLst>
          </p:cNvPr>
          <p:cNvPicPr>
            <a:picLocks noChangeAspect="1"/>
          </p:cNvPicPr>
          <p:nvPr/>
        </p:nvPicPr>
        <p:blipFill>
          <a:blip r:embed="rId2"/>
          <a:stretch>
            <a:fillRect/>
          </a:stretch>
        </p:blipFill>
        <p:spPr>
          <a:xfrm>
            <a:off x="2762250" y="313882"/>
            <a:ext cx="6667500" cy="6038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0708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7EC70CF6-C8FC-4124-ADA8-CE39EBBDA151}"/>
              </a:ext>
            </a:extLst>
          </p:cNvPr>
          <p:cNvSpPr/>
          <p:nvPr/>
        </p:nvSpPr>
        <p:spPr>
          <a:xfrm>
            <a:off x="7649614" y="3832977"/>
            <a:ext cx="4245429" cy="2206364"/>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1600" b="1" kern="1200" dirty="0">
                <a:solidFill>
                  <a:schemeClr val="tx1"/>
                </a:solidFill>
                <a:latin typeface="+mj-lt"/>
                <a:ea typeface="+mj-ea"/>
                <a:cs typeface="+mj-cs"/>
              </a:rPr>
              <a:t>Das SD-</a:t>
            </a:r>
            <a:r>
              <a:rPr lang="en-US" sz="1600" b="1" kern="1200" dirty="0" err="1">
                <a:solidFill>
                  <a:schemeClr val="tx1"/>
                </a:solidFill>
                <a:latin typeface="+mj-lt"/>
                <a:ea typeface="+mj-ea"/>
                <a:cs typeface="+mj-cs"/>
              </a:rPr>
              <a:t>Karten</a:t>
            </a:r>
            <a:r>
              <a:rPr lang="en-US" sz="1600" b="1" kern="1200" dirty="0">
                <a:solidFill>
                  <a:schemeClr val="tx1"/>
                </a:solidFill>
                <a:latin typeface="+mj-lt"/>
                <a:ea typeface="+mj-ea"/>
                <a:cs typeface="+mj-cs"/>
              </a:rPr>
              <a:t> Modul </a:t>
            </a:r>
            <a:r>
              <a:rPr lang="en-US" sz="1600" b="1" kern="1200" dirty="0" err="1">
                <a:solidFill>
                  <a:schemeClr val="tx1"/>
                </a:solidFill>
                <a:latin typeface="+mj-lt"/>
                <a:ea typeface="+mj-ea"/>
                <a:cs typeface="+mj-cs"/>
              </a:rPr>
              <a:t>verfügt</a:t>
            </a:r>
            <a:r>
              <a:rPr lang="en-US" sz="1600" b="1" kern="1200" dirty="0">
                <a:solidFill>
                  <a:schemeClr val="tx1"/>
                </a:solidFill>
                <a:latin typeface="+mj-lt"/>
                <a:ea typeface="+mj-ea"/>
                <a:cs typeface="+mj-cs"/>
              </a:rPr>
              <a:t> </a:t>
            </a:r>
            <a:r>
              <a:rPr lang="en-US" sz="1600" b="1" kern="1200" dirty="0" err="1">
                <a:solidFill>
                  <a:schemeClr val="tx1"/>
                </a:solidFill>
                <a:latin typeface="+mj-lt"/>
                <a:ea typeface="+mj-ea"/>
                <a:cs typeface="+mj-cs"/>
              </a:rPr>
              <a:t>über</a:t>
            </a:r>
            <a:r>
              <a:rPr lang="en-US" sz="1600" b="1" kern="1200" dirty="0">
                <a:solidFill>
                  <a:schemeClr val="tx1"/>
                </a:solidFill>
                <a:latin typeface="+mj-lt"/>
                <a:ea typeface="+mj-ea"/>
                <a:cs typeface="+mj-cs"/>
              </a:rPr>
              <a:t> </a:t>
            </a:r>
            <a:r>
              <a:rPr lang="en-US" sz="1600" b="1" kern="1200" dirty="0" err="1">
                <a:solidFill>
                  <a:schemeClr val="tx1"/>
                </a:solidFill>
                <a:latin typeface="+mj-lt"/>
                <a:ea typeface="+mj-ea"/>
                <a:cs typeface="+mj-cs"/>
              </a:rPr>
              <a:t>sechs</a:t>
            </a:r>
            <a:r>
              <a:rPr lang="en-US" sz="1600" b="1" kern="1200" dirty="0">
                <a:solidFill>
                  <a:schemeClr val="tx1"/>
                </a:solidFill>
                <a:latin typeface="+mj-lt"/>
                <a:ea typeface="+mj-ea"/>
                <a:cs typeface="+mj-cs"/>
              </a:rPr>
              <a:t> Pins :</a:t>
            </a:r>
          </a:p>
          <a:p>
            <a:pPr>
              <a:lnSpc>
                <a:spcPct val="90000"/>
              </a:lnSpc>
              <a:spcBef>
                <a:spcPct val="0"/>
              </a:spcBef>
              <a:spcAft>
                <a:spcPts val="600"/>
              </a:spcAft>
            </a:pPr>
            <a:endParaRPr lang="en-US" sz="1100" b="1" kern="1200" dirty="0">
              <a:solidFill>
                <a:schemeClr val="tx1"/>
              </a:solidFill>
              <a:latin typeface="+mj-lt"/>
              <a:ea typeface="+mj-ea"/>
              <a:cs typeface="+mj-cs"/>
            </a:endParaRPr>
          </a:p>
          <a:p>
            <a:pPr>
              <a:lnSpc>
                <a:spcPct val="90000"/>
              </a:lnSpc>
              <a:spcBef>
                <a:spcPct val="0"/>
              </a:spcBef>
              <a:spcAft>
                <a:spcPts val="600"/>
              </a:spcAft>
            </a:pPr>
            <a:r>
              <a:rPr lang="en-US" sz="1100" b="1" kern="1200" dirty="0">
                <a:solidFill>
                  <a:schemeClr val="tx1"/>
                </a:solidFill>
                <a:latin typeface="+mj-lt"/>
                <a:ea typeface="+mj-ea"/>
                <a:cs typeface="+mj-cs"/>
              </a:rPr>
              <a:t>CS     –  Pin </a:t>
            </a:r>
            <a:r>
              <a:rPr lang="en-US" sz="1100" b="1" kern="1200" dirty="0" err="1">
                <a:solidFill>
                  <a:schemeClr val="tx1"/>
                </a:solidFill>
                <a:latin typeface="+mj-lt"/>
                <a:ea typeface="+mj-ea"/>
                <a:cs typeface="+mj-cs"/>
              </a:rPr>
              <a:t>für</a:t>
            </a:r>
            <a:r>
              <a:rPr lang="en-US" sz="1100" b="1" kern="1200" dirty="0">
                <a:solidFill>
                  <a:schemeClr val="tx1"/>
                </a:solidFill>
                <a:latin typeface="+mj-lt"/>
                <a:ea typeface="+mj-ea"/>
                <a:cs typeface="+mj-cs"/>
              </a:rPr>
              <a:t> die </a:t>
            </a:r>
            <a:r>
              <a:rPr lang="en-US" sz="1100" b="1" kern="1200" dirty="0" err="1">
                <a:solidFill>
                  <a:schemeClr val="tx1"/>
                </a:solidFill>
                <a:latin typeface="+mj-lt"/>
                <a:ea typeface="+mj-ea"/>
                <a:cs typeface="+mj-cs"/>
              </a:rPr>
              <a:t>Erfassung</a:t>
            </a:r>
            <a:r>
              <a:rPr lang="en-US" sz="1100" b="1" kern="1200" dirty="0">
                <a:solidFill>
                  <a:schemeClr val="tx1"/>
                </a:solidFill>
                <a:latin typeface="+mj-lt"/>
                <a:ea typeface="+mj-ea"/>
                <a:cs typeface="+mj-cs"/>
              </a:rPr>
              <a:t> der SD-</a:t>
            </a:r>
            <a:r>
              <a:rPr lang="en-US" sz="1100" b="1" kern="1200" dirty="0" err="1">
                <a:solidFill>
                  <a:schemeClr val="tx1"/>
                </a:solidFill>
                <a:latin typeface="+mj-lt"/>
                <a:ea typeface="+mj-ea"/>
                <a:cs typeface="+mj-cs"/>
              </a:rPr>
              <a:t>Karte</a:t>
            </a:r>
            <a:r>
              <a:rPr lang="en-US" sz="1100" b="1" kern="1200" dirty="0">
                <a:solidFill>
                  <a:schemeClr val="tx1"/>
                </a:solidFill>
                <a:latin typeface="+mj-lt"/>
                <a:ea typeface="+mj-ea"/>
                <a:cs typeface="+mj-cs"/>
              </a:rPr>
              <a:t>, </a:t>
            </a:r>
            <a:r>
              <a:rPr lang="en-US" sz="1100" b="1" kern="1200" dirty="0" err="1">
                <a:solidFill>
                  <a:schemeClr val="tx1"/>
                </a:solidFill>
                <a:latin typeface="+mj-lt"/>
                <a:ea typeface="+mj-ea"/>
                <a:cs typeface="+mj-cs"/>
              </a:rPr>
              <a:t>anzuschließen</a:t>
            </a:r>
            <a:r>
              <a:rPr lang="en-US" sz="1100" b="1" kern="1200" dirty="0">
                <a:solidFill>
                  <a:schemeClr val="tx1"/>
                </a:solidFill>
                <a:latin typeface="+mj-lt"/>
                <a:ea typeface="+mj-ea"/>
                <a:cs typeface="+mj-cs"/>
              </a:rPr>
              <a:t> an Pin D5 des Arduinos</a:t>
            </a:r>
            <a:br>
              <a:rPr lang="en-US" sz="1100" b="1" kern="1200" dirty="0">
                <a:solidFill>
                  <a:schemeClr val="tx1"/>
                </a:solidFill>
                <a:latin typeface="+mj-lt"/>
                <a:ea typeface="+mj-ea"/>
                <a:cs typeface="+mj-cs"/>
              </a:rPr>
            </a:br>
            <a:r>
              <a:rPr lang="en-US" sz="1100" b="1" kern="1200" dirty="0">
                <a:solidFill>
                  <a:schemeClr val="tx1"/>
                </a:solidFill>
                <a:latin typeface="+mj-lt"/>
                <a:ea typeface="+mj-ea"/>
                <a:cs typeface="+mj-cs"/>
              </a:rPr>
              <a:t>SCK    –  Pin </a:t>
            </a:r>
            <a:r>
              <a:rPr lang="en-US" sz="1100" b="1" kern="1200" dirty="0" err="1">
                <a:solidFill>
                  <a:schemeClr val="tx1"/>
                </a:solidFill>
                <a:latin typeface="+mj-lt"/>
                <a:ea typeface="+mj-ea"/>
                <a:cs typeface="+mj-cs"/>
              </a:rPr>
              <a:t>für</a:t>
            </a:r>
            <a:r>
              <a:rPr lang="en-US" sz="1100" b="1" kern="1200" dirty="0">
                <a:solidFill>
                  <a:schemeClr val="tx1"/>
                </a:solidFill>
                <a:latin typeface="+mj-lt"/>
                <a:ea typeface="+mj-ea"/>
                <a:cs typeface="+mj-cs"/>
              </a:rPr>
              <a:t> die </a:t>
            </a:r>
            <a:r>
              <a:rPr lang="en-US" sz="1100" b="1" kern="1200" dirty="0" err="1">
                <a:solidFill>
                  <a:schemeClr val="tx1"/>
                </a:solidFill>
                <a:latin typeface="+mj-lt"/>
                <a:ea typeface="+mj-ea"/>
                <a:cs typeface="+mj-cs"/>
              </a:rPr>
              <a:t>Synchronisation</a:t>
            </a:r>
            <a:r>
              <a:rPr lang="en-US" sz="1100" b="1" kern="1200" dirty="0">
                <a:solidFill>
                  <a:schemeClr val="tx1"/>
                </a:solidFill>
                <a:latin typeface="+mj-lt"/>
                <a:ea typeface="+mj-ea"/>
                <a:cs typeface="+mj-cs"/>
              </a:rPr>
              <a:t> des </a:t>
            </a:r>
            <a:r>
              <a:rPr lang="en-US" sz="1100" b="1" kern="1200" dirty="0" err="1">
                <a:solidFill>
                  <a:schemeClr val="tx1"/>
                </a:solidFill>
                <a:latin typeface="+mj-lt"/>
                <a:ea typeface="+mj-ea"/>
                <a:cs typeface="+mj-cs"/>
              </a:rPr>
              <a:t>Datentransfers</a:t>
            </a:r>
            <a:r>
              <a:rPr lang="en-US" sz="1100" b="1" kern="1200" dirty="0">
                <a:solidFill>
                  <a:schemeClr val="tx1"/>
                </a:solidFill>
                <a:latin typeface="+mj-lt"/>
                <a:ea typeface="+mj-ea"/>
                <a:cs typeface="+mj-cs"/>
              </a:rPr>
              <a:t> </a:t>
            </a:r>
            <a:r>
              <a:rPr lang="en-US" sz="1100" b="1" kern="1200" dirty="0" err="1">
                <a:solidFill>
                  <a:schemeClr val="tx1"/>
                </a:solidFill>
                <a:latin typeface="+mj-lt"/>
                <a:ea typeface="+mj-ea"/>
                <a:cs typeface="+mj-cs"/>
              </a:rPr>
              <a:t>durch</a:t>
            </a:r>
            <a:r>
              <a:rPr lang="en-US" sz="1100" b="1" kern="1200" dirty="0">
                <a:solidFill>
                  <a:schemeClr val="tx1"/>
                </a:solidFill>
                <a:latin typeface="+mj-lt"/>
                <a:ea typeface="+mj-ea"/>
                <a:cs typeface="+mj-cs"/>
              </a:rPr>
              <a:t> die Master Pins, </a:t>
            </a:r>
            <a:r>
              <a:rPr lang="en-US" sz="1100" b="1" kern="1200" dirty="0" err="1">
                <a:solidFill>
                  <a:schemeClr val="tx1"/>
                </a:solidFill>
                <a:latin typeface="+mj-lt"/>
                <a:ea typeface="+mj-ea"/>
                <a:cs typeface="+mj-cs"/>
              </a:rPr>
              <a:t>anzuschließen</a:t>
            </a:r>
            <a:r>
              <a:rPr lang="en-US" sz="1100" b="1" kern="1200" dirty="0">
                <a:solidFill>
                  <a:schemeClr val="tx1"/>
                </a:solidFill>
                <a:latin typeface="+mj-lt"/>
                <a:ea typeface="+mj-ea"/>
                <a:cs typeface="+mj-cs"/>
              </a:rPr>
              <a:t> an Pin D13 des Arduinos</a:t>
            </a:r>
            <a:br>
              <a:rPr lang="en-US" sz="1100" b="1" kern="1200" dirty="0">
                <a:solidFill>
                  <a:schemeClr val="tx1"/>
                </a:solidFill>
                <a:latin typeface="+mj-lt"/>
                <a:ea typeface="+mj-ea"/>
                <a:cs typeface="+mj-cs"/>
              </a:rPr>
            </a:br>
            <a:r>
              <a:rPr lang="en-US" sz="1100" b="1" kern="1200" dirty="0">
                <a:solidFill>
                  <a:schemeClr val="tx1"/>
                </a:solidFill>
                <a:latin typeface="+mj-lt"/>
                <a:ea typeface="+mj-ea"/>
                <a:cs typeface="+mj-cs"/>
              </a:rPr>
              <a:t>MOSI –  Pin </a:t>
            </a:r>
            <a:r>
              <a:rPr lang="en-US" sz="1100" b="1" kern="1200" dirty="0" err="1">
                <a:solidFill>
                  <a:schemeClr val="tx1"/>
                </a:solidFill>
                <a:latin typeface="+mj-lt"/>
                <a:ea typeface="+mj-ea"/>
                <a:cs typeface="+mj-cs"/>
              </a:rPr>
              <a:t>für</a:t>
            </a:r>
            <a:r>
              <a:rPr lang="en-US" sz="1100" b="1" kern="1200" dirty="0">
                <a:solidFill>
                  <a:schemeClr val="tx1"/>
                </a:solidFill>
                <a:latin typeface="+mj-lt"/>
                <a:ea typeface="+mj-ea"/>
                <a:cs typeface="+mj-cs"/>
              </a:rPr>
              <a:t> den </a:t>
            </a:r>
            <a:r>
              <a:rPr lang="en-US" sz="1100" b="1" kern="1200" dirty="0" err="1">
                <a:solidFill>
                  <a:schemeClr val="tx1"/>
                </a:solidFill>
                <a:latin typeface="+mj-lt"/>
                <a:ea typeface="+mj-ea"/>
                <a:cs typeface="+mj-cs"/>
              </a:rPr>
              <a:t>Datentransfer</a:t>
            </a:r>
            <a:r>
              <a:rPr lang="en-US" sz="1100" b="1" kern="1200" dirty="0">
                <a:solidFill>
                  <a:schemeClr val="tx1"/>
                </a:solidFill>
                <a:latin typeface="+mj-lt"/>
                <a:ea typeface="+mj-ea"/>
                <a:cs typeface="+mj-cs"/>
              </a:rPr>
              <a:t> (Master Out Slave In) , </a:t>
            </a:r>
            <a:r>
              <a:rPr lang="en-US" sz="1100" b="1" kern="1200" dirty="0" err="1">
                <a:solidFill>
                  <a:schemeClr val="tx1"/>
                </a:solidFill>
                <a:latin typeface="+mj-lt"/>
                <a:ea typeface="+mj-ea"/>
                <a:cs typeface="+mj-cs"/>
              </a:rPr>
              <a:t>anzuschließen</a:t>
            </a:r>
            <a:r>
              <a:rPr lang="en-US" sz="1100" b="1" kern="1200" dirty="0">
                <a:solidFill>
                  <a:schemeClr val="tx1"/>
                </a:solidFill>
                <a:latin typeface="+mj-lt"/>
                <a:ea typeface="+mj-ea"/>
                <a:cs typeface="+mj-cs"/>
              </a:rPr>
              <a:t> an Pin D11 des Arduinos</a:t>
            </a:r>
            <a:br>
              <a:rPr lang="en-US" sz="1100" b="1" kern="1200" dirty="0">
                <a:solidFill>
                  <a:schemeClr val="tx1"/>
                </a:solidFill>
                <a:latin typeface="+mj-lt"/>
                <a:ea typeface="+mj-ea"/>
                <a:cs typeface="+mj-cs"/>
              </a:rPr>
            </a:br>
            <a:r>
              <a:rPr lang="en-US" sz="1100" b="1" kern="1200" dirty="0">
                <a:solidFill>
                  <a:schemeClr val="tx1"/>
                </a:solidFill>
                <a:latin typeface="+mj-lt"/>
                <a:ea typeface="+mj-ea"/>
                <a:cs typeface="+mj-cs"/>
              </a:rPr>
              <a:t>MISO –  Pin </a:t>
            </a:r>
            <a:r>
              <a:rPr lang="en-US" sz="1100" b="1" kern="1200" dirty="0" err="1">
                <a:solidFill>
                  <a:schemeClr val="tx1"/>
                </a:solidFill>
                <a:latin typeface="+mj-lt"/>
                <a:ea typeface="+mj-ea"/>
                <a:cs typeface="+mj-cs"/>
              </a:rPr>
              <a:t>für</a:t>
            </a:r>
            <a:r>
              <a:rPr lang="en-US" sz="1100" b="1" kern="1200" dirty="0">
                <a:solidFill>
                  <a:schemeClr val="tx1"/>
                </a:solidFill>
                <a:latin typeface="+mj-lt"/>
                <a:ea typeface="+mj-ea"/>
                <a:cs typeface="+mj-cs"/>
              </a:rPr>
              <a:t> den </a:t>
            </a:r>
            <a:r>
              <a:rPr lang="en-US" sz="1100" b="1" kern="1200" dirty="0" err="1">
                <a:solidFill>
                  <a:schemeClr val="tx1"/>
                </a:solidFill>
                <a:latin typeface="+mj-lt"/>
                <a:ea typeface="+mj-ea"/>
                <a:cs typeface="+mj-cs"/>
              </a:rPr>
              <a:t>Datentransfer</a:t>
            </a:r>
            <a:r>
              <a:rPr lang="en-US" sz="1100" b="1" kern="1200" dirty="0">
                <a:solidFill>
                  <a:schemeClr val="tx1"/>
                </a:solidFill>
                <a:latin typeface="+mj-lt"/>
                <a:ea typeface="+mj-ea"/>
                <a:cs typeface="+mj-cs"/>
              </a:rPr>
              <a:t> (Master In Slave Out) , </a:t>
            </a:r>
            <a:r>
              <a:rPr lang="en-US" sz="1100" b="1" kern="1200" dirty="0" err="1">
                <a:solidFill>
                  <a:schemeClr val="tx1"/>
                </a:solidFill>
                <a:latin typeface="+mj-lt"/>
                <a:ea typeface="+mj-ea"/>
                <a:cs typeface="+mj-cs"/>
              </a:rPr>
              <a:t>anzuschließen</a:t>
            </a:r>
            <a:r>
              <a:rPr lang="en-US" sz="1100" b="1" kern="1200" dirty="0">
                <a:solidFill>
                  <a:schemeClr val="tx1"/>
                </a:solidFill>
                <a:latin typeface="+mj-lt"/>
                <a:ea typeface="+mj-ea"/>
                <a:cs typeface="+mj-cs"/>
              </a:rPr>
              <a:t> an Pin D12 des Arduinos</a:t>
            </a:r>
            <a:br>
              <a:rPr lang="en-US" sz="1100" b="1" kern="1200" dirty="0">
                <a:solidFill>
                  <a:schemeClr val="tx1"/>
                </a:solidFill>
                <a:latin typeface="+mj-lt"/>
                <a:ea typeface="+mj-ea"/>
                <a:cs typeface="+mj-cs"/>
              </a:rPr>
            </a:br>
            <a:r>
              <a:rPr lang="en-US" sz="1100" b="1" kern="1200" dirty="0">
                <a:solidFill>
                  <a:schemeClr val="tx1"/>
                </a:solidFill>
                <a:latin typeface="+mj-lt"/>
                <a:ea typeface="+mj-ea"/>
                <a:cs typeface="+mj-cs"/>
              </a:rPr>
              <a:t>VCC –  Pin </a:t>
            </a:r>
            <a:r>
              <a:rPr lang="en-US" sz="1100" b="1" kern="1200" dirty="0" err="1">
                <a:solidFill>
                  <a:schemeClr val="tx1"/>
                </a:solidFill>
                <a:latin typeface="+mj-lt"/>
                <a:ea typeface="+mj-ea"/>
                <a:cs typeface="+mj-cs"/>
              </a:rPr>
              <a:t>für</a:t>
            </a:r>
            <a:r>
              <a:rPr lang="en-US" sz="1100" b="1" kern="1200" dirty="0">
                <a:solidFill>
                  <a:schemeClr val="tx1"/>
                </a:solidFill>
                <a:latin typeface="+mj-lt"/>
                <a:ea typeface="+mj-ea"/>
                <a:cs typeface="+mj-cs"/>
              </a:rPr>
              <a:t> die </a:t>
            </a:r>
            <a:r>
              <a:rPr lang="en-US" sz="1100" b="1" kern="1200" dirty="0" err="1">
                <a:solidFill>
                  <a:schemeClr val="tx1"/>
                </a:solidFill>
                <a:latin typeface="+mj-lt"/>
                <a:ea typeface="+mj-ea"/>
                <a:cs typeface="+mj-cs"/>
              </a:rPr>
              <a:t>Stromversorung</a:t>
            </a:r>
            <a:r>
              <a:rPr lang="en-US" sz="1100" b="1" kern="1200" dirty="0">
                <a:solidFill>
                  <a:schemeClr val="tx1"/>
                </a:solidFill>
                <a:latin typeface="+mj-lt"/>
                <a:ea typeface="+mj-ea"/>
                <a:cs typeface="+mj-cs"/>
              </a:rPr>
              <a:t>, </a:t>
            </a:r>
            <a:r>
              <a:rPr lang="en-US" sz="1100" b="1" kern="1200" dirty="0" err="1">
                <a:solidFill>
                  <a:schemeClr val="tx1"/>
                </a:solidFill>
                <a:latin typeface="+mj-lt"/>
                <a:ea typeface="+mj-ea"/>
                <a:cs typeface="+mj-cs"/>
              </a:rPr>
              <a:t>anzuschließen</a:t>
            </a:r>
            <a:r>
              <a:rPr lang="en-US" sz="1100" b="1" kern="1200" dirty="0">
                <a:solidFill>
                  <a:schemeClr val="tx1"/>
                </a:solidFill>
                <a:latin typeface="+mj-lt"/>
                <a:ea typeface="+mj-ea"/>
                <a:cs typeface="+mj-cs"/>
              </a:rPr>
              <a:t> an den 5V Pin des Arduinos</a:t>
            </a:r>
            <a:br>
              <a:rPr lang="en-US" sz="1100" b="1" kern="1200" dirty="0">
                <a:solidFill>
                  <a:schemeClr val="tx1"/>
                </a:solidFill>
                <a:latin typeface="+mj-lt"/>
                <a:ea typeface="+mj-ea"/>
                <a:cs typeface="+mj-cs"/>
              </a:rPr>
            </a:br>
            <a:r>
              <a:rPr lang="en-US" sz="1100" b="1" kern="1200" dirty="0">
                <a:solidFill>
                  <a:schemeClr val="tx1"/>
                </a:solidFill>
                <a:latin typeface="+mj-lt"/>
                <a:ea typeface="+mj-ea"/>
                <a:cs typeface="+mj-cs"/>
              </a:rPr>
              <a:t>GND   –  Pin </a:t>
            </a:r>
            <a:r>
              <a:rPr lang="en-US" sz="1100" b="1" kern="1200" dirty="0" err="1">
                <a:solidFill>
                  <a:schemeClr val="tx1"/>
                </a:solidFill>
                <a:latin typeface="+mj-lt"/>
                <a:ea typeface="+mj-ea"/>
                <a:cs typeface="+mj-cs"/>
              </a:rPr>
              <a:t>für</a:t>
            </a:r>
            <a:r>
              <a:rPr lang="en-US" sz="1100" b="1" kern="1200" dirty="0">
                <a:solidFill>
                  <a:schemeClr val="tx1"/>
                </a:solidFill>
                <a:latin typeface="+mj-lt"/>
                <a:ea typeface="+mj-ea"/>
                <a:cs typeface="+mj-cs"/>
              </a:rPr>
              <a:t> den Ground-Pin, </a:t>
            </a:r>
            <a:r>
              <a:rPr lang="en-US" sz="1100" b="1" kern="1200" dirty="0" err="1">
                <a:solidFill>
                  <a:schemeClr val="tx1"/>
                </a:solidFill>
                <a:latin typeface="+mj-lt"/>
                <a:ea typeface="+mj-ea"/>
                <a:cs typeface="+mj-cs"/>
              </a:rPr>
              <a:t>anzuschließen</a:t>
            </a:r>
            <a:r>
              <a:rPr lang="en-US" sz="1100" b="1" kern="1200" dirty="0">
                <a:solidFill>
                  <a:schemeClr val="tx1"/>
                </a:solidFill>
                <a:latin typeface="+mj-lt"/>
                <a:ea typeface="+mj-ea"/>
                <a:cs typeface="+mj-cs"/>
              </a:rPr>
              <a:t> an den GND Pin des </a:t>
            </a:r>
            <a:r>
              <a:rPr lang="en-US" sz="1100" kern="1200" dirty="0">
                <a:solidFill>
                  <a:schemeClr val="tx1"/>
                </a:solidFill>
                <a:latin typeface="+mj-lt"/>
                <a:ea typeface="+mj-ea"/>
                <a:cs typeface="+mj-cs"/>
              </a:rPr>
              <a:t>Arduinos</a:t>
            </a:r>
          </a:p>
        </p:txBody>
      </p:sp>
      <p:pic>
        <p:nvPicPr>
          <p:cNvPr id="6" name="Grafik 5">
            <a:extLst>
              <a:ext uri="{FF2B5EF4-FFF2-40B4-BE49-F238E27FC236}">
                <a16:creationId xmlns:a16="http://schemas.microsoft.com/office/drawing/2014/main" id="{7D724772-D8B2-4755-A859-8CEC7F213B2C}"/>
              </a:ext>
            </a:extLst>
          </p:cNvPr>
          <p:cNvPicPr>
            <a:picLocks noChangeAspect="1"/>
          </p:cNvPicPr>
          <p:nvPr/>
        </p:nvPicPr>
        <p:blipFill>
          <a:blip r:embed="rId2"/>
          <a:stretch>
            <a:fillRect/>
          </a:stretch>
        </p:blipFill>
        <p:spPr>
          <a:xfrm>
            <a:off x="7649614" y="870466"/>
            <a:ext cx="3333206" cy="2911074"/>
          </a:xfrm>
          <a:prstGeom prst="rect">
            <a:avLst/>
          </a:prstGeom>
        </p:spPr>
      </p:pic>
      <p:sp>
        <p:nvSpPr>
          <p:cNvPr id="3" name="Rechteck 2">
            <a:extLst>
              <a:ext uri="{FF2B5EF4-FFF2-40B4-BE49-F238E27FC236}">
                <a16:creationId xmlns:a16="http://schemas.microsoft.com/office/drawing/2014/main" id="{86805DA6-7281-487C-9B80-1C0E54A4A1B8}"/>
              </a:ext>
            </a:extLst>
          </p:cNvPr>
          <p:cNvSpPr/>
          <p:nvPr/>
        </p:nvSpPr>
        <p:spPr>
          <a:xfrm>
            <a:off x="5159654" y="3244334"/>
            <a:ext cx="237566" cy="369332"/>
          </a:xfrm>
          <a:prstGeom prst="rect">
            <a:avLst/>
          </a:prstGeom>
        </p:spPr>
        <p:txBody>
          <a:bodyPr wrap="none">
            <a:spAutoFit/>
          </a:bodyPr>
          <a:lstStyle/>
          <a:p>
            <a:pPr>
              <a:spcAft>
                <a:spcPts val="600"/>
              </a:spcAft>
            </a:pPr>
            <a:r>
              <a:rPr lang="de-DE"/>
              <a:t> </a:t>
            </a:r>
          </a:p>
        </p:txBody>
      </p:sp>
      <p:sp>
        <p:nvSpPr>
          <p:cNvPr id="2" name="Rechteck 1">
            <a:extLst>
              <a:ext uri="{FF2B5EF4-FFF2-40B4-BE49-F238E27FC236}">
                <a16:creationId xmlns:a16="http://schemas.microsoft.com/office/drawing/2014/main" id="{DF67AB25-CC96-42CD-9C6C-8FF5211D62AA}"/>
              </a:ext>
            </a:extLst>
          </p:cNvPr>
          <p:cNvSpPr/>
          <p:nvPr/>
        </p:nvSpPr>
        <p:spPr>
          <a:xfrm>
            <a:off x="3347445" y="501134"/>
            <a:ext cx="1194943" cy="369332"/>
          </a:xfrm>
          <a:prstGeom prst="rect">
            <a:avLst/>
          </a:prstGeom>
        </p:spPr>
        <p:txBody>
          <a:bodyPr wrap="none">
            <a:spAutoFit/>
          </a:bodyPr>
          <a:lstStyle/>
          <a:p>
            <a:r>
              <a:rPr lang="de-DE" b="1" dirty="0">
                <a:latin typeface="Calibri" panose="020F0502020204030204" pitchFamily="34" charset="0"/>
                <a:cs typeface="Times New Roman" panose="02020603050405020304" pitchFamily="18" charset="0"/>
              </a:rPr>
              <a:t>Diskussion</a:t>
            </a:r>
            <a:endParaRPr lang="de-DE" dirty="0"/>
          </a:p>
        </p:txBody>
      </p:sp>
      <p:sp>
        <p:nvSpPr>
          <p:cNvPr id="4" name="Rechteck 3">
            <a:extLst>
              <a:ext uri="{FF2B5EF4-FFF2-40B4-BE49-F238E27FC236}">
                <a16:creationId xmlns:a16="http://schemas.microsoft.com/office/drawing/2014/main" id="{ADDA9AF6-CD60-4429-8660-59B4E2CA3F55}"/>
              </a:ext>
            </a:extLst>
          </p:cNvPr>
          <p:cNvSpPr/>
          <p:nvPr/>
        </p:nvSpPr>
        <p:spPr>
          <a:xfrm>
            <a:off x="698782" y="3429000"/>
            <a:ext cx="6096000" cy="369332"/>
          </a:xfrm>
          <a:prstGeom prst="rect">
            <a:avLst/>
          </a:prstGeom>
        </p:spPr>
        <p:txBody>
          <a:bodyPr>
            <a:spAutoFit/>
          </a:bodyPr>
          <a:lstStyle/>
          <a:p>
            <a:pPr>
              <a:spcAft>
                <a:spcPts val="0"/>
              </a:spcAft>
            </a:pPr>
            <a:r>
              <a:rPr lang="de-DE" dirty="0">
                <a:solidFill>
                  <a:srgbClr val="000000"/>
                </a:solidFill>
                <a:latin typeface="Times New Roman" panose="02020603050405020304" pitchFamily="18" charset="0"/>
                <a:ea typeface="Calibri" panose="020F0502020204030204" pitchFamily="34" charset="0"/>
              </a:rPr>
              <a:t>. </a:t>
            </a:r>
            <a:endParaRPr lang="de-DE" sz="1600" dirty="0">
              <a:solidFill>
                <a:srgbClr val="000000"/>
              </a:solidFill>
              <a:effectLst/>
              <a:latin typeface="Times New Roman" panose="02020603050405020304" pitchFamily="18" charset="0"/>
              <a:ea typeface="Calibri" panose="020F0502020204030204" pitchFamily="34" charset="0"/>
            </a:endParaRPr>
          </a:p>
        </p:txBody>
      </p:sp>
      <p:sp>
        <p:nvSpPr>
          <p:cNvPr id="9" name="Rechteck 8">
            <a:extLst>
              <a:ext uri="{FF2B5EF4-FFF2-40B4-BE49-F238E27FC236}">
                <a16:creationId xmlns:a16="http://schemas.microsoft.com/office/drawing/2014/main" id="{0BA9FC4E-729C-4E96-A2CE-3945E57C040F}"/>
              </a:ext>
            </a:extLst>
          </p:cNvPr>
          <p:cNvSpPr/>
          <p:nvPr/>
        </p:nvSpPr>
        <p:spPr>
          <a:xfrm>
            <a:off x="698782" y="2011946"/>
            <a:ext cx="6096000" cy="1477328"/>
          </a:xfrm>
          <a:prstGeom prst="rect">
            <a:avLst/>
          </a:prstGeom>
        </p:spPr>
        <p:txBody>
          <a:bodyPr>
            <a:spAutoFit/>
          </a:bodyPr>
          <a:lstStyle/>
          <a:p>
            <a:r>
              <a:rPr lang="de-DE" dirty="0">
                <a:latin typeface="Calibri" panose="020F0502020204030204" pitchFamily="34" charset="0"/>
                <a:ea typeface="Calibri" panose="020F0502020204030204" pitchFamily="34" charset="0"/>
                <a:cs typeface="Times New Roman" panose="02020603050405020304" pitchFamily="18" charset="0"/>
              </a:rPr>
              <a:t>Eine Antenne mit hohem Gewinn sollte anstelle des eingebauten Moduls verwendet werden, um eine höhere Leistung zu erzielen. Zum Beispiel kann eine Erhöhung von 3dbi auf 5~7dbi hinzugefügt werden, um ein höheres Abdeckungsgebiet zu unterstütze.</a:t>
            </a:r>
            <a:endParaRPr lang="de-DE" dirty="0"/>
          </a:p>
        </p:txBody>
      </p:sp>
    </p:spTree>
    <p:extLst>
      <p:ext uri="{BB962C8B-B14F-4D97-AF65-F5344CB8AC3E}">
        <p14:creationId xmlns:p14="http://schemas.microsoft.com/office/powerpoint/2010/main" val="474840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FE24E33-635F-493E-9861-05D26AB06211}"/>
              </a:ext>
            </a:extLst>
          </p:cNvPr>
          <p:cNvPicPr>
            <a:picLocks noChangeAspect="1"/>
          </p:cNvPicPr>
          <p:nvPr/>
        </p:nvPicPr>
        <p:blipFill>
          <a:blip r:embed="rId2"/>
          <a:stretch>
            <a:fillRect/>
          </a:stretch>
        </p:blipFill>
        <p:spPr>
          <a:xfrm>
            <a:off x="6006317" y="531080"/>
            <a:ext cx="4810125" cy="3181350"/>
          </a:xfrm>
          <a:prstGeom prst="rect">
            <a:avLst/>
          </a:prstGeom>
        </p:spPr>
      </p:pic>
      <p:sp>
        <p:nvSpPr>
          <p:cNvPr id="4" name="Rechteck 3">
            <a:extLst>
              <a:ext uri="{FF2B5EF4-FFF2-40B4-BE49-F238E27FC236}">
                <a16:creationId xmlns:a16="http://schemas.microsoft.com/office/drawing/2014/main" id="{4074E8BF-871C-42FB-87D8-84ED3D65F5C6}"/>
              </a:ext>
            </a:extLst>
          </p:cNvPr>
          <p:cNvSpPr/>
          <p:nvPr/>
        </p:nvSpPr>
        <p:spPr>
          <a:xfrm>
            <a:off x="740735" y="566678"/>
            <a:ext cx="3767470" cy="2862322"/>
          </a:xfrm>
          <a:prstGeom prst="rect">
            <a:avLst/>
          </a:prstGeom>
        </p:spPr>
        <p:txBody>
          <a:bodyPr wrap="square">
            <a:spAutoFit/>
          </a:bodyPr>
          <a:lstStyle/>
          <a:p>
            <a:pPr marL="342900" marR="0">
              <a:spcBef>
                <a:spcPts val="0"/>
              </a:spcBef>
              <a:spcAft>
                <a:spcPts val="0"/>
              </a:spcAft>
            </a:pPr>
            <a:r>
              <a:rPr lang="de-DE" sz="1600" b="1" dirty="0">
                <a:solidFill>
                  <a:srgbClr val="333399"/>
                </a:solidFill>
                <a:latin typeface="Calibri" panose="020F0502020204030204" pitchFamily="34" charset="0"/>
              </a:rPr>
              <a:t>Components Details: </a:t>
            </a:r>
            <a:endParaRPr lang="de-DE" sz="1600" dirty="0">
              <a:solidFill>
                <a:srgbClr val="333399"/>
              </a:solidFill>
              <a:latin typeface="Calibri" panose="020F0502020204030204" pitchFamily="34" charset="0"/>
            </a:endParaRPr>
          </a:p>
          <a:p>
            <a:pPr marL="685800" fontAlgn="ctr">
              <a:buFont typeface="Arial" panose="020B0604020202020204" pitchFamily="34" charset="0"/>
              <a:buChar char="•"/>
            </a:pPr>
            <a:r>
              <a:rPr lang="de-DE" sz="1200" b="1" dirty="0">
                <a:solidFill>
                  <a:srgbClr val="FF00FF"/>
                </a:solidFill>
                <a:latin typeface="Calibri" panose="020F0502020204030204" pitchFamily="34" charset="0"/>
              </a:rPr>
              <a:t>Hardware:</a:t>
            </a:r>
            <a:endParaRPr lang="de-DE" sz="1400" dirty="0">
              <a:solidFill>
                <a:srgbClr val="FF00FF"/>
              </a:solidFill>
              <a:latin typeface="Calibri" panose="020F0502020204030204" pitchFamily="34" charset="0"/>
            </a:endParaRPr>
          </a:p>
          <a:p>
            <a:pPr marL="742950" lvl="1" indent="-285750" fontAlgn="ctr">
              <a:buFont typeface="Courier New" panose="02070309020205020404" pitchFamily="49" charset="0"/>
              <a:buChar char="o"/>
            </a:pPr>
            <a:r>
              <a:rPr lang="de-DE" sz="1400" dirty="0">
                <a:solidFill>
                  <a:srgbClr val="000000"/>
                </a:solidFill>
                <a:latin typeface="Calibri" panose="020F0502020204030204" pitchFamily="34" charset="0"/>
              </a:rPr>
              <a:t>Arduino </a:t>
            </a:r>
            <a:r>
              <a:rPr lang="de-DE" sz="1400" dirty="0" err="1">
                <a:solidFill>
                  <a:srgbClr val="000000"/>
                </a:solidFill>
                <a:latin typeface="Calibri" panose="020F0502020204030204" pitchFamily="34" charset="0"/>
              </a:rPr>
              <a:t>Mega</a:t>
            </a:r>
            <a:endParaRPr lang="de-DE" sz="1400" dirty="0">
              <a:solidFill>
                <a:srgbClr val="000000"/>
              </a:solidFill>
              <a:latin typeface="Calibri" panose="020F0502020204030204" pitchFamily="34" charset="0"/>
            </a:endParaRPr>
          </a:p>
          <a:p>
            <a:pPr marL="742950" lvl="1" indent="-285750" fontAlgn="ctr">
              <a:buFont typeface="Courier New" panose="02070309020205020404" pitchFamily="49" charset="0"/>
              <a:buChar char="o"/>
            </a:pPr>
            <a:r>
              <a:rPr lang="de-DE" sz="1400" dirty="0">
                <a:solidFill>
                  <a:srgbClr val="000000"/>
                </a:solidFill>
                <a:latin typeface="Calibri" panose="020F0502020204030204" pitchFamily="34" charset="0"/>
              </a:rPr>
              <a:t>SIM808 Expansion Shield</a:t>
            </a:r>
          </a:p>
          <a:p>
            <a:pPr marL="742950" lvl="1" indent="-285750" fontAlgn="ctr">
              <a:buFont typeface="Courier New" panose="02070309020205020404" pitchFamily="49" charset="0"/>
              <a:buChar char="o"/>
            </a:pPr>
            <a:r>
              <a:rPr lang="de-DE" sz="1400" dirty="0">
                <a:solidFill>
                  <a:srgbClr val="000000"/>
                </a:solidFill>
                <a:latin typeface="Calibri" panose="020F0502020204030204" pitchFamily="34" charset="0"/>
              </a:rPr>
              <a:t>GSM </a:t>
            </a:r>
            <a:r>
              <a:rPr lang="de-DE" sz="1400" dirty="0" err="1">
                <a:solidFill>
                  <a:srgbClr val="000000"/>
                </a:solidFill>
                <a:latin typeface="Calibri" panose="020F0502020204030204" pitchFamily="34" charset="0"/>
              </a:rPr>
              <a:t>Antenna</a:t>
            </a:r>
            <a:endParaRPr lang="de-DE" sz="1400" dirty="0">
              <a:solidFill>
                <a:srgbClr val="000000"/>
              </a:solidFill>
              <a:latin typeface="Calibri" panose="020F0502020204030204" pitchFamily="34" charset="0"/>
            </a:endParaRPr>
          </a:p>
          <a:p>
            <a:pPr marL="742950" lvl="1" indent="-285750" fontAlgn="ctr">
              <a:buFont typeface="Courier New" panose="02070309020205020404" pitchFamily="49" charset="0"/>
              <a:buChar char="o"/>
            </a:pPr>
            <a:r>
              <a:rPr lang="de-DE" sz="1400" dirty="0">
                <a:solidFill>
                  <a:srgbClr val="000000"/>
                </a:solidFill>
                <a:latin typeface="Calibri" panose="020F0502020204030204" pitchFamily="34" charset="0"/>
              </a:rPr>
              <a:t>GPS </a:t>
            </a:r>
            <a:r>
              <a:rPr lang="de-DE" sz="1400" dirty="0" err="1">
                <a:solidFill>
                  <a:srgbClr val="000000"/>
                </a:solidFill>
                <a:latin typeface="Calibri" panose="020F0502020204030204" pitchFamily="34" charset="0"/>
              </a:rPr>
              <a:t>Antenna</a:t>
            </a:r>
            <a:endParaRPr lang="de-DE" sz="1400" dirty="0">
              <a:solidFill>
                <a:srgbClr val="000000"/>
              </a:solidFill>
              <a:latin typeface="Calibri" panose="020F0502020204030204" pitchFamily="34" charset="0"/>
            </a:endParaRPr>
          </a:p>
          <a:p>
            <a:pPr marL="742950" lvl="1" indent="-285750" fontAlgn="ctr">
              <a:buFont typeface="Courier New" panose="02070309020205020404" pitchFamily="49" charset="0"/>
              <a:buChar char="o"/>
            </a:pPr>
            <a:r>
              <a:rPr lang="de-DE" sz="1400" dirty="0">
                <a:solidFill>
                  <a:srgbClr val="000000"/>
                </a:solidFill>
                <a:latin typeface="Calibri" panose="020F0502020204030204" pitchFamily="34" charset="0"/>
              </a:rPr>
              <a:t>External Power Supply</a:t>
            </a:r>
          </a:p>
          <a:p>
            <a:pPr marL="742950" lvl="1" indent="-285750" fontAlgn="ctr">
              <a:buFont typeface="Courier New" panose="02070309020205020404" pitchFamily="49" charset="0"/>
              <a:buChar char="o"/>
            </a:pPr>
            <a:r>
              <a:rPr lang="de-DE" sz="1400" dirty="0" err="1">
                <a:solidFill>
                  <a:srgbClr val="000000"/>
                </a:solidFill>
                <a:latin typeface="Calibri" panose="020F0502020204030204" pitchFamily="34" charset="0"/>
              </a:rPr>
              <a:t>Some</a:t>
            </a:r>
            <a:r>
              <a:rPr lang="de-DE" sz="1400" dirty="0">
                <a:solidFill>
                  <a:srgbClr val="000000"/>
                </a:solidFill>
                <a:latin typeface="Calibri" panose="020F0502020204030204" pitchFamily="34" charset="0"/>
              </a:rPr>
              <a:t> Wire</a:t>
            </a:r>
          </a:p>
          <a:p>
            <a:pPr marL="742950" lvl="1" indent="-285750" fontAlgn="ctr">
              <a:buFont typeface="Courier New" panose="02070309020205020404" pitchFamily="49" charset="0"/>
              <a:buChar char="o"/>
            </a:pPr>
            <a:r>
              <a:rPr lang="de-DE" sz="1400" dirty="0">
                <a:solidFill>
                  <a:srgbClr val="000000"/>
                </a:solidFill>
                <a:latin typeface="Calibri" panose="020F0502020204030204" pitchFamily="34" charset="0"/>
              </a:rPr>
              <a:t>SIM Card</a:t>
            </a:r>
          </a:p>
          <a:p>
            <a:pPr marL="685800" fontAlgn="ctr">
              <a:buFont typeface="Arial" panose="020B0604020202020204" pitchFamily="34" charset="0"/>
              <a:buChar char="•"/>
            </a:pPr>
            <a:r>
              <a:rPr lang="de-DE" sz="1200" b="1" dirty="0">
                <a:solidFill>
                  <a:srgbClr val="FF00FF"/>
                </a:solidFill>
                <a:latin typeface="Calibri" panose="020F0502020204030204" pitchFamily="34" charset="0"/>
              </a:rPr>
              <a:t>Software:</a:t>
            </a:r>
            <a:endParaRPr lang="de-DE" sz="1400" dirty="0">
              <a:solidFill>
                <a:srgbClr val="FF00FF"/>
              </a:solidFill>
              <a:latin typeface="Calibri" panose="020F0502020204030204" pitchFamily="34" charset="0"/>
            </a:endParaRPr>
          </a:p>
          <a:p>
            <a:pPr marL="742950" lvl="1" indent="-285750" fontAlgn="ctr">
              <a:buFont typeface="Courier New" panose="02070309020205020404" pitchFamily="49" charset="0"/>
              <a:buChar char="o"/>
            </a:pPr>
            <a:r>
              <a:rPr lang="de-DE" sz="1400" dirty="0">
                <a:solidFill>
                  <a:srgbClr val="000000"/>
                </a:solidFill>
                <a:latin typeface="Calibri" panose="020F0502020204030204" pitchFamily="34" charset="0"/>
              </a:rPr>
              <a:t> </a:t>
            </a:r>
            <a:r>
              <a:rPr lang="de-DE" sz="1400" dirty="0">
                <a:solidFill>
                  <a:srgbClr val="000000"/>
                </a:solidFill>
                <a:latin typeface="Calibri" panose="020F0502020204030204" pitchFamily="34" charset="0"/>
                <a:hlinkClick r:id="rId3"/>
              </a:rPr>
              <a:t>Arduino</a:t>
            </a:r>
            <a:endParaRPr lang="de-DE" sz="1400" dirty="0">
              <a:solidFill>
                <a:srgbClr val="000000"/>
              </a:solidFill>
              <a:latin typeface="Calibri" panose="020F0502020204030204" pitchFamily="34" charset="0"/>
            </a:endParaRPr>
          </a:p>
          <a:p>
            <a:pPr marL="742950" lvl="1" indent="-285750" fontAlgn="ctr">
              <a:buFont typeface="Courier New" panose="02070309020205020404" pitchFamily="49" charset="0"/>
              <a:buChar char="o"/>
            </a:pPr>
            <a:r>
              <a:rPr lang="de-DE" sz="1400" dirty="0">
                <a:solidFill>
                  <a:srgbClr val="000000"/>
                </a:solidFill>
                <a:latin typeface="Calibri" panose="020F0502020204030204" pitchFamily="34" charset="0"/>
              </a:rPr>
              <a:t> </a:t>
            </a:r>
            <a:r>
              <a:rPr lang="de-DE" sz="1400" dirty="0">
                <a:solidFill>
                  <a:srgbClr val="000000"/>
                </a:solidFill>
                <a:latin typeface="Calibri" panose="020F0502020204030204" pitchFamily="34" charset="0"/>
                <a:hlinkClick r:id="rId4"/>
              </a:rPr>
              <a:t>DFRobot_SIM808 </a:t>
            </a:r>
            <a:r>
              <a:rPr lang="de-DE" sz="1400" dirty="0" err="1">
                <a:solidFill>
                  <a:srgbClr val="000000"/>
                </a:solidFill>
                <a:latin typeface="Calibri" panose="020F0502020204030204" pitchFamily="34" charset="0"/>
                <a:hlinkClick r:id="rId4"/>
              </a:rPr>
              <a:t>library</a:t>
            </a:r>
            <a:endParaRPr lang="de-DE" sz="1400" dirty="0">
              <a:solidFill>
                <a:srgbClr val="000000"/>
              </a:solidFill>
              <a:latin typeface="Calibri" panose="020F0502020204030204" pitchFamily="34" charset="0"/>
            </a:endParaRPr>
          </a:p>
          <a:p>
            <a:pPr marL="742950" lvl="1" indent="-285750" fontAlgn="ctr">
              <a:buFont typeface="Courier New" panose="02070309020205020404" pitchFamily="49" charset="0"/>
              <a:buChar char="o"/>
            </a:pP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hlinkClick r:id="rId5"/>
              </a:rPr>
              <a:t>SoftwareSerial</a:t>
            </a:r>
            <a:endParaRPr lang="de-DE" sz="1400" dirty="0">
              <a:solidFill>
                <a:srgbClr val="000000"/>
              </a:solidFill>
              <a:effectLst/>
              <a:latin typeface="Calibri" panose="020F0502020204030204" pitchFamily="34" charset="0"/>
            </a:endParaRPr>
          </a:p>
        </p:txBody>
      </p:sp>
      <p:pic>
        <p:nvPicPr>
          <p:cNvPr id="1026" name="Picture 2" descr="vehicle tracking system project">
            <a:extLst>
              <a:ext uri="{FF2B5EF4-FFF2-40B4-BE49-F238E27FC236}">
                <a16:creationId xmlns:a16="http://schemas.microsoft.com/office/drawing/2014/main" id="{BCD9AAA9-9DAF-4ACC-8B5B-17F3EC9D65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2365" y="3995510"/>
            <a:ext cx="4455042" cy="2331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288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087E04-C99E-4195-8EBA-1BD4C451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9" name="Group 8">
            <a:extLst>
              <a:ext uri="{FF2B5EF4-FFF2-40B4-BE49-F238E27FC236}">
                <a16:creationId xmlns:a16="http://schemas.microsoft.com/office/drawing/2014/main" id="{336EACDA-272E-4472-852A-83CAB40919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0" name="Rectangle 9">
              <a:extLst>
                <a:ext uri="{FF2B5EF4-FFF2-40B4-BE49-F238E27FC236}">
                  <a16:creationId xmlns:a16="http://schemas.microsoft.com/office/drawing/2014/main" id="{2B8E7674-EC8C-49CF-884A-222BCA865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9B3B005-189B-4C78-B153-4B558C1B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 name="Freeform: Shape 12">
            <a:extLst>
              <a:ext uri="{FF2B5EF4-FFF2-40B4-BE49-F238E27FC236}">
                <a16:creationId xmlns:a16="http://schemas.microsoft.com/office/drawing/2014/main" id="{FD73501D-A515-4725-8404-1315A591A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Grafik 1">
            <a:extLst>
              <a:ext uri="{FF2B5EF4-FFF2-40B4-BE49-F238E27FC236}">
                <a16:creationId xmlns:a16="http://schemas.microsoft.com/office/drawing/2014/main" id="{C0A3DFFD-A645-4DC4-A502-D72237CC3E89}"/>
              </a:ext>
            </a:extLst>
          </p:cNvPr>
          <p:cNvPicPr>
            <a:picLocks noChangeAspect="1"/>
          </p:cNvPicPr>
          <p:nvPr/>
        </p:nvPicPr>
        <p:blipFill rotWithShape="1">
          <a:blip r:embed="rId2"/>
          <a:srcRect t="13602"/>
          <a:stretch/>
        </p:blipFill>
        <p:spPr>
          <a:xfrm>
            <a:off x="457200" y="457200"/>
            <a:ext cx="11277599" cy="5943599"/>
          </a:xfrm>
          <a:prstGeom prst="rect">
            <a:avLst/>
          </a:prstGeom>
          <a:ln w="12700" cap="flat" cmpd="sng" algn="ctr">
            <a:noFill/>
            <a:prstDash val="solid"/>
            <a:miter lim="800000"/>
          </a:ln>
          <a:effectLst>
            <a:outerShdw blurRad="317500" algn="ctr" rotWithShape="0">
              <a:schemeClr val="tx1">
                <a:alpha val="25000"/>
              </a:schemeClr>
            </a:outerShdw>
          </a:effectLst>
        </p:spPr>
      </p:pic>
    </p:spTree>
    <p:extLst>
      <p:ext uri="{BB962C8B-B14F-4D97-AF65-F5344CB8AC3E}">
        <p14:creationId xmlns:p14="http://schemas.microsoft.com/office/powerpoint/2010/main" val="402212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4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AE586716-A68C-41B0-988F-024A14865DC1}"/>
              </a:ext>
            </a:extLst>
          </p:cNvPr>
          <p:cNvPicPr>
            <a:picLocks noChangeAspect="1"/>
          </p:cNvPicPr>
          <p:nvPr/>
        </p:nvPicPr>
        <p:blipFill>
          <a:blip r:embed="rId2"/>
          <a:stretch>
            <a:fillRect/>
          </a:stretch>
        </p:blipFill>
        <p:spPr>
          <a:xfrm>
            <a:off x="643467" y="757258"/>
            <a:ext cx="10905066" cy="5343483"/>
          </a:xfrm>
          <a:prstGeom prst="rect">
            <a:avLst/>
          </a:prstGeom>
        </p:spPr>
      </p:pic>
    </p:spTree>
    <p:extLst>
      <p:ext uri="{BB962C8B-B14F-4D97-AF65-F5344CB8AC3E}">
        <p14:creationId xmlns:p14="http://schemas.microsoft.com/office/powerpoint/2010/main" val="109993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B111477-DBCB-4007-A848-6D037C64F9D1}"/>
              </a:ext>
            </a:extLst>
          </p:cNvPr>
          <p:cNvPicPr>
            <a:picLocks noChangeAspect="1"/>
          </p:cNvPicPr>
          <p:nvPr/>
        </p:nvPicPr>
        <p:blipFill>
          <a:blip r:embed="rId2"/>
          <a:stretch>
            <a:fillRect/>
          </a:stretch>
        </p:blipFill>
        <p:spPr>
          <a:xfrm>
            <a:off x="643467" y="689102"/>
            <a:ext cx="10905066" cy="5479794"/>
          </a:xfrm>
          <a:prstGeom prst="rect">
            <a:avLst/>
          </a:prstGeom>
        </p:spPr>
      </p:pic>
    </p:spTree>
    <p:extLst>
      <p:ext uri="{BB962C8B-B14F-4D97-AF65-F5344CB8AC3E}">
        <p14:creationId xmlns:p14="http://schemas.microsoft.com/office/powerpoint/2010/main" val="2919004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132F75F6-D03B-4418-B4CE-0C8AA7E81DC4}"/>
              </a:ext>
            </a:extLst>
          </p:cNvPr>
          <p:cNvSpPr/>
          <p:nvPr/>
        </p:nvSpPr>
        <p:spPr>
          <a:xfrm>
            <a:off x="2479618" y="1668452"/>
            <a:ext cx="5601051" cy="646331"/>
          </a:xfrm>
          <a:prstGeom prst="rect">
            <a:avLst/>
          </a:prstGeom>
        </p:spPr>
        <p:txBody>
          <a:bodyPr wrap="square">
            <a:spAutoFit/>
          </a:bodyPr>
          <a:lstStyle/>
          <a:p>
            <a:r>
              <a:rPr lang="de-DE" sz="3200" b="1" dirty="0">
                <a:highlight>
                  <a:srgbClr val="FFFF00"/>
                </a:highlight>
              </a:rPr>
              <a:t>5G, NB-</a:t>
            </a:r>
            <a:r>
              <a:rPr lang="de-DE" sz="3200" b="1" dirty="0" err="1">
                <a:highlight>
                  <a:srgbClr val="FFFF00"/>
                </a:highlight>
              </a:rPr>
              <a:t>IoT</a:t>
            </a:r>
            <a:r>
              <a:rPr lang="de-DE" sz="3200" b="1" dirty="0">
                <a:highlight>
                  <a:srgbClr val="FFFF00"/>
                </a:highlight>
              </a:rPr>
              <a:t> ,</a:t>
            </a:r>
            <a:r>
              <a:rPr lang="de-DE" b="1" dirty="0">
                <a:highlight>
                  <a:srgbClr val="FFFF00"/>
                </a:highlight>
              </a:rPr>
              <a:t> </a:t>
            </a:r>
            <a:r>
              <a:rPr lang="de-DE" sz="3600" b="1" dirty="0">
                <a:highlight>
                  <a:srgbClr val="FFFF00"/>
                </a:highlight>
              </a:rPr>
              <a:t>SigFox</a:t>
            </a:r>
            <a:r>
              <a:rPr lang="de-DE" b="1" dirty="0">
                <a:highlight>
                  <a:srgbClr val="FFFF00"/>
                </a:highlight>
              </a:rPr>
              <a:t> </a:t>
            </a:r>
            <a:r>
              <a:rPr lang="de-DE" sz="3200" b="1" dirty="0">
                <a:highlight>
                  <a:srgbClr val="FFFF00"/>
                </a:highlight>
              </a:rPr>
              <a:t>oder LoRa?</a:t>
            </a:r>
          </a:p>
        </p:txBody>
      </p:sp>
      <p:sp>
        <p:nvSpPr>
          <p:cNvPr id="5" name="Rechteck 4">
            <a:extLst>
              <a:ext uri="{FF2B5EF4-FFF2-40B4-BE49-F238E27FC236}">
                <a16:creationId xmlns:a16="http://schemas.microsoft.com/office/drawing/2014/main" id="{0AC9DDFB-8C39-4C17-976D-65AC28FA8E2A}"/>
              </a:ext>
            </a:extLst>
          </p:cNvPr>
          <p:cNvSpPr/>
          <p:nvPr/>
        </p:nvSpPr>
        <p:spPr>
          <a:xfrm>
            <a:off x="749769" y="1083677"/>
            <a:ext cx="636713" cy="584775"/>
          </a:xfrm>
          <a:prstGeom prst="rect">
            <a:avLst/>
          </a:prstGeom>
        </p:spPr>
        <p:txBody>
          <a:bodyPr wrap="none">
            <a:spAutoFit/>
          </a:bodyPr>
          <a:lstStyle/>
          <a:p>
            <a:r>
              <a:rPr lang="de-DE" sz="3200" b="1" dirty="0"/>
              <a:t>III-</a:t>
            </a:r>
            <a:endParaRPr lang="de-DE" b="1" dirty="0"/>
          </a:p>
        </p:txBody>
      </p:sp>
      <p:sp>
        <p:nvSpPr>
          <p:cNvPr id="6" name="Rechteck 5">
            <a:extLst>
              <a:ext uri="{FF2B5EF4-FFF2-40B4-BE49-F238E27FC236}">
                <a16:creationId xmlns:a16="http://schemas.microsoft.com/office/drawing/2014/main" id="{08231985-FC8F-4458-84BC-4BFA23092490}"/>
              </a:ext>
            </a:extLst>
          </p:cNvPr>
          <p:cNvSpPr/>
          <p:nvPr/>
        </p:nvSpPr>
        <p:spPr>
          <a:xfrm>
            <a:off x="2419007" y="2899558"/>
            <a:ext cx="5722272" cy="369332"/>
          </a:xfrm>
          <a:prstGeom prst="rect">
            <a:avLst/>
          </a:prstGeom>
        </p:spPr>
        <p:txBody>
          <a:bodyPr wrap="none">
            <a:spAutoFit/>
          </a:bodyPr>
          <a:lstStyle/>
          <a:p>
            <a:r>
              <a:rPr lang="de-DE" b="1" dirty="0"/>
              <a:t>Welche Funk Kandidaten eigenen sich Für Tracking System</a:t>
            </a:r>
          </a:p>
        </p:txBody>
      </p:sp>
      <p:pic>
        <p:nvPicPr>
          <p:cNvPr id="3" name="Grafik 2">
            <a:extLst>
              <a:ext uri="{FF2B5EF4-FFF2-40B4-BE49-F238E27FC236}">
                <a16:creationId xmlns:a16="http://schemas.microsoft.com/office/drawing/2014/main" id="{84809653-48CA-4F4E-8309-753D7ACD26F4}"/>
              </a:ext>
            </a:extLst>
          </p:cNvPr>
          <p:cNvPicPr>
            <a:picLocks noChangeAspect="1"/>
          </p:cNvPicPr>
          <p:nvPr/>
        </p:nvPicPr>
        <p:blipFill>
          <a:blip r:embed="rId2"/>
          <a:stretch>
            <a:fillRect/>
          </a:stretch>
        </p:blipFill>
        <p:spPr>
          <a:xfrm>
            <a:off x="2586298" y="1083677"/>
            <a:ext cx="4188315" cy="640135"/>
          </a:xfrm>
          <a:prstGeom prst="rect">
            <a:avLst/>
          </a:prstGeom>
        </p:spPr>
      </p:pic>
    </p:spTree>
    <p:extLst>
      <p:ext uri="{BB962C8B-B14F-4D97-AF65-F5344CB8AC3E}">
        <p14:creationId xmlns:p14="http://schemas.microsoft.com/office/powerpoint/2010/main" val="538982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6687600-FEA5-4FBA-87ED-94778A7E1177}"/>
              </a:ext>
            </a:extLst>
          </p:cNvPr>
          <p:cNvSpPr/>
          <p:nvPr/>
        </p:nvSpPr>
        <p:spPr>
          <a:xfrm>
            <a:off x="944872" y="2450084"/>
            <a:ext cx="1456232" cy="369332"/>
          </a:xfrm>
          <a:prstGeom prst="rect">
            <a:avLst/>
          </a:prstGeom>
        </p:spPr>
        <p:txBody>
          <a:bodyPr wrap="none">
            <a:spAutoFit/>
          </a:bodyPr>
          <a:lstStyle/>
          <a:p>
            <a:r>
              <a:rPr lang="de-DE" b="1" dirty="0">
                <a:solidFill>
                  <a:srgbClr val="343434"/>
                </a:solidFill>
                <a:latin typeface="Droid Sans"/>
              </a:rPr>
              <a:t>Die</a:t>
            </a:r>
            <a:r>
              <a:rPr lang="de-DE" dirty="0">
                <a:solidFill>
                  <a:srgbClr val="343434"/>
                </a:solidFill>
                <a:latin typeface="Droid Sans"/>
              </a:rPr>
              <a:t> </a:t>
            </a:r>
            <a:r>
              <a:rPr lang="de-DE" b="1" dirty="0">
                <a:solidFill>
                  <a:srgbClr val="343434"/>
                </a:solidFill>
                <a:latin typeface="Droid Sans"/>
              </a:rPr>
              <a:t>Vorteile</a:t>
            </a:r>
            <a:endParaRPr lang="de-DE" b="1" i="0" dirty="0">
              <a:solidFill>
                <a:srgbClr val="343434"/>
              </a:solidFill>
              <a:effectLst/>
              <a:latin typeface="Droid Sans"/>
            </a:endParaRPr>
          </a:p>
        </p:txBody>
      </p:sp>
      <p:sp>
        <p:nvSpPr>
          <p:cNvPr id="4" name="Rechteck 3">
            <a:extLst>
              <a:ext uri="{FF2B5EF4-FFF2-40B4-BE49-F238E27FC236}">
                <a16:creationId xmlns:a16="http://schemas.microsoft.com/office/drawing/2014/main" id="{92642D30-52A9-42CD-9B4B-2B36C8672FB1}"/>
              </a:ext>
            </a:extLst>
          </p:cNvPr>
          <p:cNvSpPr/>
          <p:nvPr/>
        </p:nvSpPr>
        <p:spPr>
          <a:xfrm>
            <a:off x="701046" y="3044666"/>
            <a:ext cx="4328154" cy="2862322"/>
          </a:xfrm>
          <a:prstGeom prst="rect">
            <a:avLst/>
          </a:prstGeom>
        </p:spPr>
        <p:txBody>
          <a:bodyPr wrap="square">
            <a:spAutoFit/>
          </a:bodyPr>
          <a:lstStyle/>
          <a:p>
            <a:r>
              <a:rPr lang="de-DE" sz="2000" dirty="0"/>
              <a:t>Der größte Vorteil der neuen Technik ist sicherlich die deutlich erhöhte Übertragungsrate. Via 5G könnten Geschwindigkeiten von bis zu 10 Gigabit in der Sekunde erreicht werden, was mehr zehn Mal so schnell ist, wie das aktuelle LTE (4G), welches Geschwindigkeiten von bis zu 225 Mbit/s bietet.</a:t>
            </a:r>
          </a:p>
        </p:txBody>
      </p:sp>
      <p:sp>
        <p:nvSpPr>
          <p:cNvPr id="5" name="Rechteck 4">
            <a:extLst>
              <a:ext uri="{FF2B5EF4-FFF2-40B4-BE49-F238E27FC236}">
                <a16:creationId xmlns:a16="http://schemas.microsoft.com/office/drawing/2014/main" id="{9B0EC866-32C9-44B1-8BAA-789C10CA0F63}"/>
              </a:ext>
            </a:extLst>
          </p:cNvPr>
          <p:cNvSpPr/>
          <p:nvPr/>
        </p:nvSpPr>
        <p:spPr>
          <a:xfrm>
            <a:off x="6471482" y="2476627"/>
            <a:ext cx="1634486" cy="369332"/>
          </a:xfrm>
          <a:prstGeom prst="rect">
            <a:avLst/>
          </a:prstGeom>
        </p:spPr>
        <p:txBody>
          <a:bodyPr wrap="none">
            <a:spAutoFit/>
          </a:bodyPr>
          <a:lstStyle/>
          <a:p>
            <a:r>
              <a:rPr lang="de-DE" b="1" dirty="0">
                <a:solidFill>
                  <a:srgbClr val="343434"/>
                </a:solidFill>
                <a:latin typeface="Droid Sans"/>
              </a:rPr>
              <a:t>Die</a:t>
            </a:r>
            <a:r>
              <a:rPr lang="de-DE" dirty="0">
                <a:solidFill>
                  <a:srgbClr val="343434"/>
                </a:solidFill>
                <a:latin typeface="Droid Sans"/>
              </a:rPr>
              <a:t> </a:t>
            </a:r>
            <a:r>
              <a:rPr lang="de-DE" b="1" dirty="0">
                <a:solidFill>
                  <a:srgbClr val="343434"/>
                </a:solidFill>
                <a:latin typeface="Droid Sans"/>
              </a:rPr>
              <a:t>Nachteile</a:t>
            </a:r>
            <a:endParaRPr lang="de-DE" b="1" i="0" dirty="0">
              <a:solidFill>
                <a:srgbClr val="343434"/>
              </a:solidFill>
              <a:effectLst/>
              <a:latin typeface="Droid Sans"/>
            </a:endParaRPr>
          </a:p>
        </p:txBody>
      </p:sp>
      <p:pic>
        <p:nvPicPr>
          <p:cNvPr id="11" name="Grafik 10">
            <a:extLst>
              <a:ext uri="{FF2B5EF4-FFF2-40B4-BE49-F238E27FC236}">
                <a16:creationId xmlns:a16="http://schemas.microsoft.com/office/drawing/2014/main" id="{835A7A9B-47CB-4494-8CA1-51AE6FDA84F6}"/>
              </a:ext>
            </a:extLst>
          </p:cNvPr>
          <p:cNvPicPr>
            <a:picLocks noChangeAspect="1"/>
          </p:cNvPicPr>
          <p:nvPr/>
        </p:nvPicPr>
        <p:blipFill>
          <a:blip r:embed="rId2"/>
          <a:stretch>
            <a:fillRect/>
          </a:stretch>
        </p:blipFill>
        <p:spPr>
          <a:xfrm>
            <a:off x="4165037" y="1104863"/>
            <a:ext cx="1255885" cy="853514"/>
          </a:xfrm>
          <a:prstGeom prst="rect">
            <a:avLst/>
          </a:prstGeom>
          <a:solidFill>
            <a:srgbClr val="00B050"/>
          </a:solidFill>
        </p:spPr>
      </p:pic>
      <p:sp>
        <p:nvSpPr>
          <p:cNvPr id="12" name="Rechteck 11">
            <a:extLst>
              <a:ext uri="{FF2B5EF4-FFF2-40B4-BE49-F238E27FC236}">
                <a16:creationId xmlns:a16="http://schemas.microsoft.com/office/drawing/2014/main" id="{04A7875F-F291-4E7A-B1F3-5D5158E78BF8}"/>
              </a:ext>
            </a:extLst>
          </p:cNvPr>
          <p:cNvSpPr/>
          <p:nvPr/>
        </p:nvSpPr>
        <p:spPr>
          <a:xfrm>
            <a:off x="5928360" y="2845959"/>
            <a:ext cx="4655820" cy="2862322"/>
          </a:xfrm>
          <a:prstGeom prst="rect">
            <a:avLst/>
          </a:prstGeom>
        </p:spPr>
        <p:txBody>
          <a:bodyPr wrap="square">
            <a:spAutoFit/>
          </a:bodyPr>
          <a:lstStyle/>
          <a:p>
            <a:r>
              <a:rPr lang="de-DE" dirty="0"/>
              <a:t>Strahlung – schon heute ist jeder von elektromagnetischer Strahlung umgeben.</a:t>
            </a:r>
          </a:p>
          <a:p>
            <a:endParaRPr lang="de-DE" dirty="0"/>
          </a:p>
          <a:p>
            <a:r>
              <a:rPr lang="de-DE" dirty="0"/>
              <a:t>Verhaltensänderung – das virtuelle Leben mitsamt den Smartphones und neuer Möglichkeiten hat sich schon auf den Menschen ausgewirkt.</a:t>
            </a:r>
          </a:p>
          <a:p>
            <a:endParaRPr lang="de-DE" dirty="0"/>
          </a:p>
          <a:p>
            <a:r>
              <a:rPr lang="de-DE" dirty="0"/>
              <a:t>Abhängigkeit gegenüber dem mobilen Internet und digitalen Optionen allgemein.</a:t>
            </a:r>
          </a:p>
        </p:txBody>
      </p:sp>
    </p:spTree>
    <p:extLst>
      <p:ext uri="{BB962C8B-B14F-4D97-AF65-F5344CB8AC3E}">
        <p14:creationId xmlns:p14="http://schemas.microsoft.com/office/powerpoint/2010/main" val="2653776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AE7FE46-BEDF-40AE-88BC-003672EA7237}"/>
              </a:ext>
            </a:extLst>
          </p:cNvPr>
          <p:cNvSpPr/>
          <p:nvPr/>
        </p:nvSpPr>
        <p:spPr>
          <a:xfrm>
            <a:off x="3258845" y="1582340"/>
            <a:ext cx="6032732" cy="3693319"/>
          </a:xfrm>
          <a:prstGeom prst="rect">
            <a:avLst/>
          </a:prstGeom>
        </p:spPr>
        <p:txBody>
          <a:bodyPr wrap="square">
            <a:spAutoFit/>
          </a:bodyPr>
          <a:lstStyle/>
          <a:p>
            <a:r>
              <a:rPr lang="de-DE" dirty="0"/>
              <a:t>                           </a:t>
            </a:r>
            <a:r>
              <a:rPr lang="de-DE" sz="2000" b="1" dirty="0"/>
              <a:t>Forschungsziel:</a:t>
            </a:r>
          </a:p>
          <a:p>
            <a:endParaRPr lang="de-DE" sz="2000" b="1" dirty="0"/>
          </a:p>
          <a:p>
            <a:pPr marL="285750" indent="-285750">
              <a:buFont typeface="Wingdings" panose="05000000000000000000" pitchFamily="2" charset="2"/>
              <a:buChar char="v"/>
            </a:pPr>
            <a:r>
              <a:rPr lang="de-DE" dirty="0"/>
              <a:t>Erklären, was GPS und anderen Tracking  Technologie sind</a:t>
            </a:r>
            <a:r>
              <a:rPr lang="de-DE" sz="1600" dirty="0"/>
              <a:t>					</a:t>
            </a:r>
            <a:endParaRPr lang="de-DE" dirty="0"/>
          </a:p>
          <a:p>
            <a:pPr marL="285750" indent="-285750">
              <a:buFont typeface="Wingdings" panose="05000000000000000000" pitchFamily="2" charset="2"/>
              <a:buChar char="v"/>
            </a:pPr>
            <a:r>
              <a:rPr lang="de-DE" dirty="0"/>
              <a:t>Struktur und Funktionsweise des GPS-Systems.       </a:t>
            </a:r>
          </a:p>
          <a:p>
            <a:pPr marL="285750" indent="-285750">
              <a:buFont typeface="Wingdings" panose="05000000000000000000" pitchFamily="2" charset="2"/>
              <a:buChar char="v"/>
            </a:pPr>
            <a:r>
              <a:rPr lang="de-DE" dirty="0"/>
              <a:t>Forschung über die Technologien, die an der Entwicklung des GPS-Verfolgungssystems beteiligt sind .</a:t>
            </a:r>
          </a:p>
          <a:p>
            <a:endParaRPr lang="de-DE" dirty="0"/>
          </a:p>
          <a:p>
            <a:pPr marL="285750" indent="-285750">
              <a:buFont typeface="Wingdings" panose="05000000000000000000" pitchFamily="2" charset="2"/>
              <a:buChar char="v"/>
            </a:pPr>
            <a:r>
              <a:rPr lang="de-DE" dirty="0"/>
              <a:t>Vergleich unter­schied­liche IOT Technologien: Low-Power-Wide-Area-Netz (LPWA) .</a:t>
            </a:r>
          </a:p>
          <a:p>
            <a:r>
              <a:rPr lang="de-DE" dirty="0"/>
              <a:t>	</a:t>
            </a:r>
          </a:p>
          <a:p>
            <a:endParaRPr lang="de-DE" sz="1600" dirty="0"/>
          </a:p>
          <a:p>
            <a:r>
              <a:rPr lang="de-DE" dirty="0"/>
              <a:t>			</a:t>
            </a:r>
          </a:p>
        </p:txBody>
      </p:sp>
    </p:spTree>
    <p:extLst>
      <p:ext uri="{BB962C8B-B14F-4D97-AF65-F5344CB8AC3E}">
        <p14:creationId xmlns:p14="http://schemas.microsoft.com/office/powerpoint/2010/main" val="1483177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979A0D96-CB1F-4739-A62C-809E1E0D8DC0}"/>
              </a:ext>
            </a:extLst>
          </p:cNvPr>
          <p:cNvSpPr/>
          <p:nvPr/>
        </p:nvSpPr>
        <p:spPr>
          <a:xfrm>
            <a:off x="2388123" y="2598003"/>
            <a:ext cx="6096000" cy="646331"/>
          </a:xfrm>
          <a:prstGeom prst="rect">
            <a:avLst/>
          </a:prstGeom>
        </p:spPr>
        <p:txBody>
          <a:bodyPr>
            <a:spAutoFit/>
          </a:bodyPr>
          <a:lstStyle/>
          <a:p>
            <a:r>
              <a:rPr lang="de-DE" dirty="0"/>
              <a:t>Ein NB-</a:t>
            </a:r>
            <a:r>
              <a:rPr lang="de-DE" dirty="0" err="1"/>
              <a:t>IoT</a:t>
            </a:r>
            <a:r>
              <a:rPr lang="de-DE" dirty="0"/>
              <a:t>-Verbindung unterscheidet sich in vielen Details von den bisher bekannten 2G/3G/4G-Mobilfunkverbindungen … </a:t>
            </a:r>
          </a:p>
        </p:txBody>
      </p:sp>
      <p:sp>
        <p:nvSpPr>
          <p:cNvPr id="3" name="Rechteck 2">
            <a:extLst>
              <a:ext uri="{FF2B5EF4-FFF2-40B4-BE49-F238E27FC236}">
                <a16:creationId xmlns:a16="http://schemas.microsoft.com/office/drawing/2014/main" id="{C170FA6A-1D20-4A51-A6DA-D8C9F17383DA}"/>
              </a:ext>
            </a:extLst>
          </p:cNvPr>
          <p:cNvSpPr/>
          <p:nvPr/>
        </p:nvSpPr>
        <p:spPr>
          <a:xfrm>
            <a:off x="3893270" y="1234911"/>
            <a:ext cx="2613259" cy="830997"/>
          </a:xfrm>
          <a:prstGeom prst="rect">
            <a:avLst/>
          </a:prstGeom>
        </p:spPr>
        <p:txBody>
          <a:bodyPr wrap="square">
            <a:spAutoFit/>
          </a:bodyPr>
          <a:lstStyle/>
          <a:p>
            <a:pPr marL="685800" indent="-685800">
              <a:buFont typeface="Wingdings" panose="05000000000000000000" pitchFamily="2" charset="2"/>
              <a:buChar char="Ø"/>
            </a:pPr>
            <a:r>
              <a:rPr lang="de-DE" sz="4800" b="1" dirty="0">
                <a:highlight>
                  <a:srgbClr val="00FFFF"/>
                </a:highlight>
              </a:rPr>
              <a:t>NB-</a:t>
            </a:r>
            <a:r>
              <a:rPr lang="de-DE" sz="4800" b="1" dirty="0" err="1">
                <a:highlight>
                  <a:srgbClr val="00FFFF"/>
                </a:highlight>
              </a:rPr>
              <a:t>IoT</a:t>
            </a:r>
            <a:endParaRPr lang="de-DE" b="1" dirty="0">
              <a:highlight>
                <a:srgbClr val="00FFFF"/>
              </a:highlight>
            </a:endParaRPr>
          </a:p>
        </p:txBody>
      </p:sp>
      <p:sp>
        <p:nvSpPr>
          <p:cNvPr id="4" name="Rechteck 3">
            <a:extLst>
              <a:ext uri="{FF2B5EF4-FFF2-40B4-BE49-F238E27FC236}">
                <a16:creationId xmlns:a16="http://schemas.microsoft.com/office/drawing/2014/main" id="{05BB6DB9-747B-4513-9DED-24C80D66997D}"/>
              </a:ext>
            </a:extLst>
          </p:cNvPr>
          <p:cNvSpPr/>
          <p:nvPr/>
        </p:nvSpPr>
        <p:spPr>
          <a:xfrm>
            <a:off x="2388123" y="3590807"/>
            <a:ext cx="7924919" cy="1015663"/>
          </a:xfrm>
          <a:prstGeom prst="rect">
            <a:avLst/>
          </a:prstGeom>
        </p:spPr>
        <p:txBody>
          <a:bodyPr wrap="square">
            <a:spAutoFit/>
          </a:bodyPr>
          <a:lstStyle/>
          <a:p>
            <a:r>
              <a:rPr lang="de-DE" sz="2000" dirty="0">
                <a:solidFill>
                  <a:srgbClr val="333333"/>
                </a:solidFill>
                <a:latin typeface="news-gothic-std"/>
              </a:rPr>
              <a:t>Narrow-Band </a:t>
            </a:r>
            <a:r>
              <a:rPr lang="de-DE" sz="2000" dirty="0" err="1">
                <a:solidFill>
                  <a:srgbClr val="333333"/>
                </a:solidFill>
                <a:latin typeface="news-gothic-std"/>
              </a:rPr>
              <a:t>IoT</a:t>
            </a:r>
            <a:r>
              <a:rPr lang="de-DE" sz="2000" dirty="0">
                <a:solidFill>
                  <a:srgbClr val="333333"/>
                </a:solidFill>
                <a:latin typeface="news-gothic-std"/>
              </a:rPr>
              <a:t> (</a:t>
            </a:r>
            <a:r>
              <a:rPr lang="de-DE" sz="2000" b="1" dirty="0">
                <a:solidFill>
                  <a:srgbClr val="333333"/>
                </a:solidFill>
                <a:latin typeface="news-gothic-std"/>
              </a:rPr>
              <a:t>NB-</a:t>
            </a:r>
            <a:r>
              <a:rPr lang="de-DE" sz="2000" b="1" dirty="0" err="1">
                <a:solidFill>
                  <a:srgbClr val="333333"/>
                </a:solidFill>
                <a:latin typeface="news-gothic-std"/>
              </a:rPr>
              <a:t>IoT</a:t>
            </a:r>
            <a:r>
              <a:rPr lang="de-DE" sz="2000" dirty="0">
                <a:solidFill>
                  <a:srgbClr val="333333"/>
                </a:solidFill>
                <a:latin typeface="news-gothic-std"/>
              </a:rPr>
              <a:t> ) nutzt das Mobilfunknetz und bietet deshalb eine bessere Skalierbarkeit, Servicequalität und Sicherheitsmerkmale als die lizenzfreien LPWA Varianten LoRa und SigFox.</a:t>
            </a:r>
            <a:endParaRPr lang="de-DE" sz="2000" dirty="0"/>
          </a:p>
        </p:txBody>
      </p:sp>
    </p:spTree>
    <p:extLst>
      <p:ext uri="{BB962C8B-B14F-4D97-AF65-F5344CB8AC3E}">
        <p14:creationId xmlns:p14="http://schemas.microsoft.com/office/powerpoint/2010/main" val="2774428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412E3D1-CF27-4044-A3C7-CDDC77516BAA}"/>
              </a:ext>
            </a:extLst>
          </p:cNvPr>
          <p:cNvSpPr/>
          <p:nvPr/>
        </p:nvSpPr>
        <p:spPr>
          <a:xfrm>
            <a:off x="3783010" y="1000755"/>
            <a:ext cx="3338543" cy="584775"/>
          </a:xfrm>
          <a:prstGeom prst="rect">
            <a:avLst/>
          </a:prstGeom>
          <a:solidFill>
            <a:schemeClr val="accent1"/>
          </a:solidFill>
        </p:spPr>
        <p:txBody>
          <a:bodyPr wrap="none">
            <a:spAutoFit/>
          </a:bodyPr>
          <a:lstStyle/>
          <a:p>
            <a:pPr marL="457200" indent="-457200">
              <a:buFont typeface="Wingdings" panose="05000000000000000000" pitchFamily="2" charset="2"/>
              <a:buChar char="Ø"/>
            </a:pPr>
            <a:r>
              <a:rPr lang="de-DE" sz="3200" dirty="0">
                <a:solidFill>
                  <a:srgbClr val="333333"/>
                </a:solidFill>
                <a:highlight>
                  <a:srgbClr val="00FFFF"/>
                </a:highlight>
                <a:latin typeface="news-gothic-std"/>
              </a:rPr>
              <a:t>SigFox und LoRa</a:t>
            </a:r>
            <a:endParaRPr lang="de-DE" sz="3200" dirty="0">
              <a:highlight>
                <a:srgbClr val="00FFFF"/>
              </a:highlight>
            </a:endParaRPr>
          </a:p>
        </p:txBody>
      </p:sp>
      <p:sp>
        <p:nvSpPr>
          <p:cNvPr id="3" name="Rechteck 2">
            <a:extLst>
              <a:ext uri="{FF2B5EF4-FFF2-40B4-BE49-F238E27FC236}">
                <a16:creationId xmlns:a16="http://schemas.microsoft.com/office/drawing/2014/main" id="{EB90C395-1C36-4D73-AA2D-7160E2D18D49}"/>
              </a:ext>
            </a:extLst>
          </p:cNvPr>
          <p:cNvSpPr/>
          <p:nvPr/>
        </p:nvSpPr>
        <p:spPr>
          <a:xfrm>
            <a:off x="846132" y="2087276"/>
            <a:ext cx="3611888" cy="2862322"/>
          </a:xfrm>
          <a:prstGeom prst="rect">
            <a:avLst/>
          </a:prstGeom>
        </p:spPr>
        <p:txBody>
          <a:bodyPr wrap="square">
            <a:spAutoFit/>
          </a:bodyPr>
          <a:lstStyle/>
          <a:p>
            <a:r>
              <a:rPr lang="de-DE" b="1" dirty="0">
                <a:solidFill>
                  <a:srgbClr val="333333"/>
                </a:solidFill>
                <a:latin typeface="news-gothic-std"/>
              </a:rPr>
              <a:t> Vorteile:</a:t>
            </a:r>
            <a:endParaRPr lang="de-DE" dirty="0">
              <a:solidFill>
                <a:srgbClr val="333333"/>
              </a:solidFill>
              <a:latin typeface="news-gothic-std"/>
            </a:endParaRPr>
          </a:p>
          <a:p>
            <a:pPr marL="285750" indent="-285750">
              <a:buFontTx/>
              <a:buChar char="-"/>
            </a:pPr>
            <a:r>
              <a:rPr lang="de-DE" dirty="0">
                <a:solidFill>
                  <a:srgbClr val="333333"/>
                </a:solidFill>
                <a:latin typeface="news-gothic-std"/>
              </a:rPr>
              <a:t>Günstiger Module </a:t>
            </a:r>
          </a:p>
          <a:p>
            <a:pPr marL="285750" indent="-285750">
              <a:buFontTx/>
              <a:buChar char="-"/>
            </a:pPr>
            <a:r>
              <a:rPr lang="de-DE" dirty="0">
                <a:solidFill>
                  <a:srgbClr val="333333"/>
                </a:solidFill>
                <a:latin typeface="news-gothic-std"/>
              </a:rPr>
              <a:t>Es sind keine SIM-Karten erforderlich.</a:t>
            </a:r>
          </a:p>
          <a:p>
            <a:pPr marL="285750" indent="-285750">
              <a:buFontTx/>
              <a:buChar char="-"/>
            </a:pPr>
            <a:r>
              <a:rPr lang="de-DE" dirty="0">
                <a:solidFill>
                  <a:srgbClr val="333333"/>
                </a:solidFill>
                <a:latin typeface="news-gothic-std"/>
              </a:rPr>
              <a:t>Dadurch entfallen auch die Kosten und der Aufwand für die Verwaltung und den Austausch der SIM-Karten. </a:t>
            </a:r>
          </a:p>
          <a:p>
            <a:pPr marL="285750" indent="-285750">
              <a:buFontTx/>
              <a:buChar char="-"/>
            </a:pPr>
            <a:r>
              <a:rPr lang="de-DE" dirty="0">
                <a:solidFill>
                  <a:srgbClr val="333333"/>
                </a:solidFill>
                <a:latin typeface="news-gothic-std"/>
              </a:rPr>
              <a:t>- Mit LoRa kann sogar ein privates Netzwerk aufgebaut werden</a:t>
            </a:r>
            <a:endParaRPr lang="de-DE" b="0" i="0" dirty="0">
              <a:solidFill>
                <a:srgbClr val="333333"/>
              </a:solidFill>
              <a:effectLst/>
              <a:latin typeface="news-gothic-std"/>
            </a:endParaRPr>
          </a:p>
        </p:txBody>
      </p:sp>
      <p:sp>
        <p:nvSpPr>
          <p:cNvPr id="4" name="Rechteck 3">
            <a:extLst>
              <a:ext uri="{FF2B5EF4-FFF2-40B4-BE49-F238E27FC236}">
                <a16:creationId xmlns:a16="http://schemas.microsoft.com/office/drawing/2014/main" id="{8BA177E2-5D72-4E6A-880E-16BC03AB1773}"/>
              </a:ext>
            </a:extLst>
          </p:cNvPr>
          <p:cNvSpPr/>
          <p:nvPr/>
        </p:nvSpPr>
        <p:spPr>
          <a:xfrm>
            <a:off x="5373277" y="2007266"/>
            <a:ext cx="4166647" cy="2585323"/>
          </a:xfrm>
          <a:prstGeom prst="rect">
            <a:avLst/>
          </a:prstGeom>
        </p:spPr>
        <p:txBody>
          <a:bodyPr wrap="square">
            <a:spAutoFit/>
          </a:bodyPr>
          <a:lstStyle/>
          <a:p>
            <a:r>
              <a:rPr lang="de-DE" b="1" dirty="0">
                <a:solidFill>
                  <a:srgbClr val="333333"/>
                </a:solidFill>
                <a:latin typeface="news-gothic-std"/>
              </a:rPr>
              <a:t>Nachteil:</a:t>
            </a:r>
            <a:endParaRPr lang="de-DE" dirty="0">
              <a:solidFill>
                <a:srgbClr val="333333"/>
              </a:solidFill>
              <a:latin typeface="news-gothic-std"/>
            </a:endParaRPr>
          </a:p>
          <a:p>
            <a:r>
              <a:rPr lang="de-DE" dirty="0">
                <a:solidFill>
                  <a:srgbClr val="333333"/>
                </a:solidFill>
                <a:latin typeface="news-gothic-std"/>
              </a:rPr>
              <a:t>- Die Infrastruktur ist noch lückenhaft. Sie befindet sich erst im Aufbau, der noch einige Zeit dauern wird, da neue Gateways dafür installiert werden müssen.</a:t>
            </a:r>
          </a:p>
          <a:p>
            <a:r>
              <a:rPr lang="de-DE" dirty="0">
                <a:solidFill>
                  <a:srgbClr val="333333"/>
                </a:solidFill>
                <a:latin typeface="news-gothic-std"/>
              </a:rPr>
              <a:t>Für Anwendungen, die flächendeckend eine zuverlässige Funkverbindung benötigen, kommen damit nur die lizenzierten Technologien in Frage.</a:t>
            </a:r>
            <a:endParaRPr lang="de-DE" i="0" dirty="0">
              <a:solidFill>
                <a:srgbClr val="333333"/>
              </a:solidFill>
              <a:effectLst/>
              <a:latin typeface="news-gothic-std"/>
            </a:endParaRPr>
          </a:p>
        </p:txBody>
      </p:sp>
    </p:spTree>
    <p:extLst>
      <p:ext uri="{BB962C8B-B14F-4D97-AF65-F5344CB8AC3E}">
        <p14:creationId xmlns:p14="http://schemas.microsoft.com/office/powerpoint/2010/main" val="667683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BC38451-E33E-4820-B2FA-FCD36D493B23}"/>
              </a:ext>
            </a:extLst>
          </p:cNvPr>
          <p:cNvPicPr>
            <a:picLocks noChangeAspect="1"/>
          </p:cNvPicPr>
          <p:nvPr/>
        </p:nvPicPr>
        <p:blipFill>
          <a:blip r:embed="rId2"/>
          <a:stretch>
            <a:fillRect/>
          </a:stretch>
        </p:blipFill>
        <p:spPr>
          <a:xfrm>
            <a:off x="484632" y="1405890"/>
            <a:ext cx="6716272" cy="4424177"/>
          </a:xfrm>
          <a:prstGeom prst="rect">
            <a:avLst/>
          </a:prstGeom>
        </p:spPr>
      </p:pic>
      <p:pic>
        <p:nvPicPr>
          <p:cNvPr id="2" name="Grafik 1">
            <a:extLst>
              <a:ext uri="{FF2B5EF4-FFF2-40B4-BE49-F238E27FC236}">
                <a16:creationId xmlns:a16="http://schemas.microsoft.com/office/drawing/2014/main" id="{6B92E97D-9970-48BC-889D-0EE7F4A2BC4F}"/>
              </a:ext>
            </a:extLst>
          </p:cNvPr>
          <p:cNvPicPr>
            <a:picLocks noChangeAspect="1"/>
          </p:cNvPicPr>
          <p:nvPr/>
        </p:nvPicPr>
        <p:blipFill>
          <a:blip r:embed="rId3"/>
          <a:stretch>
            <a:fillRect/>
          </a:stretch>
        </p:blipFill>
        <p:spPr>
          <a:xfrm>
            <a:off x="7534655" y="1832938"/>
            <a:ext cx="4172712" cy="3192124"/>
          </a:xfrm>
          <a:prstGeom prst="rect">
            <a:avLst/>
          </a:prstGeom>
        </p:spPr>
      </p:pic>
      <p:sp>
        <p:nvSpPr>
          <p:cNvPr id="4" name="Rechteck 3">
            <a:extLst>
              <a:ext uri="{FF2B5EF4-FFF2-40B4-BE49-F238E27FC236}">
                <a16:creationId xmlns:a16="http://schemas.microsoft.com/office/drawing/2014/main" id="{0BE874D7-08D2-44C2-9829-E4C8FD6AD42A}"/>
              </a:ext>
            </a:extLst>
          </p:cNvPr>
          <p:cNvSpPr/>
          <p:nvPr/>
        </p:nvSpPr>
        <p:spPr>
          <a:xfrm>
            <a:off x="3505277" y="443158"/>
            <a:ext cx="3695627" cy="584775"/>
          </a:xfrm>
          <a:prstGeom prst="rect">
            <a:avLst/>
          </a:prstGeom>
        </p:spPr>
        <p:txBody>
          <a:bodyPr wrap="none">
            <a:spAutoFit/>
          </a:bodyPr>
          <a:lstStyle/>
          <a:p>
            <a:r>
              <a:rPr lang="de-DE" sz="3200" b="1" dirty="0">
                <a:solidFill>
                  <a:srgbClr val="002060"/>
                </a:solidFill>
              </a:rPr>
              <a:t>LoRaWAN vs. NB-</a:t>
            </a:r>
            <a:r>
              <a:rPr lang="de-DE" sz="3200" b="1" dirty="0" err="1">
                <a:solidFill>
                  <a:srgbClr val="002060"/>
                </a:solidFill>
              </a:rPr>
              <a:t>IoT</a:t>
            </a:r>
            <a:endParaRPr lang="de-DE" sz="3200" b="1" dirty="0">
              <a:solidFill>
                <a:srgbClr val="002060"/>
              </a:solidFill>
            </a:endParaRPr>
          </a:p>
        </p:txBody>
      </p:sp>
    </p:spTree>
    <p:extLst>
      <p:ext uri="{BB962C8B-B14F-4D97-AF65-F5344CB8AC3E}">
        <p14:creationId xmlns:p14="http://schemas.microsoft.com/office/powerpoint/2010/main" val="2079173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F4210B29-E817-46E9-B49E-8539D28D69EA}"/>
              </a:ext>
            </a:extLst>
          </p:cNvPr>
          <p:cNvPicPr>
            <a:picLocks noChangeAspect="1"/>
          </p:cNvPicPr>
          <p:nvPr/>
        </p:nvPicPr>
        <p:blipFill>
          <a:blip r:embed="rId2"/>
          <a:stretch>
            <a:fillRect/>
          </a:stretch>
        </p:blipFill>
        <p:spPr>
          <a:xfrm>
            <a:off x="2130830" y="643467"/>
            <a:ext cx="7930340"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1890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8887" descr="Ein Bild, das Text enthält.&#10;&#10;Automatisch generierte Beschreibung">
            <a:extLst>
              <a:ext uri="{FF2B5EF4-FFF2-40B4-BE49-F238E27FC236}">
                <a16:creationId xmlns:a16="http://schemas.microsoft.com/office/drawing/2014/main" id="{2AC89F77-CB10-4581-9776-DDDA0B79BB12}"/>
              </a:ext>
            </a:extLst>
          </p:cNvPr>
          <p:cNvPicPr/>
          <p:nvPr/>
        </p:nvPicPr>
        <p:blipFill>
          <a:blip r:embed="rId2"/>
          <a:stretch>
            <a:fillRect/>
          </a:stretch>
        </p:blipFill>
        <p:spPr>
          <a:xfrm>
            <a:off x="609177" y="177342"/>
            <a:ext cx="10905066" cy="3491688"/>
          </a:xfrm>
          <a:prstGeom prst="rect">
            <a:avLst/>
          </a:prstGeom>
        </p:spPr>
      </p:pic>
      <p:sp>
        <p:nvSpPr>
          <p:cNvPr id="3" name="Rechteck 2">
            <a:extLst>
              <a:ext uri="{FF2B5EF4-FFF2-40B4-BE49-F238E27FC236}">
                <a16:creationId xmlns:a16="http://schemas.microsoft.com/office/drawing/2014/main" id="{F4DCAD70-FD92-4763-8351-E52B1AAB1295}"/>
              </a:ext>
            </a:extLst>
          </p:cNvPr>
          <p:cNvSpPr/>
          <p:nvPr/>
        </p:nvSpPr>
        <p:spPr>
          <a:xfrm>
            <a:off x="767503" y="4006038"/>
            <a:ext cx="10656993" cy="2031325"/>
          </a:xfrm>
          <a:prstGeom prst="rect">
            <a:avLst/>
          </a:prstGeom>
        </p:spPr>
        <p:txBody>
          <a:bodyPr wrap="square">
            <a:spAutoFit/>
          </a:bodyPr>
          <a:lstStyle/>
          <a:p>
            <a:r>
              <a:rPr lang="de-DE" dirty="0">
                <a:solidFill>
                  <a:srgbClr val="000000"/>
                </a:solidFill>
                <a:latin typeface="Times New Roman" panose="02020603050405020304" pitchFamily="18" charset="0"/>
              </a:rPr>
              <a:t>Verteilungsfunktion (CDF) des minimalen Verbindungsverlustes an Gerätepositionen in den 10 städtischen Gebieten. Die gestrichelten vertikalen Linien zeigen die MCL von LoRa, SigFox, GPRS und NB-</a:t>
            </a:r>
            <a:r>
              <a:rPr lang="de-DE" dirty="0" err="1">
                <a:solidFill>
                  <a:srgbClr val="000000"/>
                </a:solidFill>
                <a:latin typeface="Times New Roman" panose="02020603050405020304" pitchFamily="18" charset="0"/>
              </a:rPr>
              <a:t>IoT</a:t>
            </a:r>
            <a:r>
              <a:rPr lang="de-DE" dirty="0">
                <a:solidFill>
                  <a:srgbClr val="000000"/>
                </a:solidFill>
                <a:latin typeface="Times New Roman" panose="02020603050405020304" pitchFamily="18" charset="0"/>
              </a:rPr>
              <a:t>. Der Teil der CDF links von einer  </a:t>
            </a:r>
            <a:r>
              <a:rPr lang="de-DE" dirty="0"/>
              <a:t>gestrichelten Linie zeigt die Standorte der Geräte an, die sich von der Technologie nicht bedient werden können, da der Verbindungsverlust den MCL übersteigt. </a:t>
            </a:r>
          </a:p>
          <a:p>
            <a:r>
              <a:rPr lang="de-DE" dirty="0"/>
              <a:t>Alle Technologien bieten eine vollständige Abdeckung im Außenbereich, während GPRS für Gerätestandorte in Innenräumen mit einem Durchdringungsverlust von 20 dB aufgrund des niedrigen MCL von 144 dB einen Ausfall von 3 % aufweist</a:t>
            </a:r>
          </a:p>
        </p:txBody>
      </p:sp>
    </p:spTree>
    <p:extLst>
      <p:ext uri="{BB962C8B-B14F-4D97-AF65-F5344CB8AC3E}">
        <p14:creationId xmlns:p14="http://schemas.microsoft.com/office/powerpoint/2010/main" val="3589600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A2EDF24-BD5D-4D44-BD70-F9307D119631}"/>
              </a:ext>
            </a:extLst>
          </p:cNvPr>
          <p:cNvPicPr>
            <a:picLocks noChangeAspect="1"/>
          </p:cNvPicPr>
          <p:nvPr/>
        </p:nvPicPr>
        <p:blipFill>
          <a:blip r:embed="rId2"/>
          <a:stretch>
            <a:fillRect/>
          </a:stretch>
        </p:blipFill>
        <p:spPr>
          <a:xfrm>
            <a:off x="5771121" y="618610"/>
            <a:ext cx="5560026" cy="5200650"/>
          </a:xfrm>
          <a:prstGeom prst="rect">
            <a:avLst/>
          </a:prstGeom>
        </p:spPr>
      </p:pic>
      <p:pic>
        <p:nvPicPr>
          <p:cNvPr id="6" name="Grafik 5">
            <a:extLst>
              <a:ext uri="{FF2B5EF4-FFF2-40B4-BE49-F238E27FC236}">
                <a16:creationId xmlns:a16="http://schemas.microsoft.com/office/drawing/2014/main" id="{7317A5E8-37A8-4B3C-A1BC-D2446A90D11D}"/>
              </a:ext>
            </a:extLst>
          </p:cNvPr>
          <p:cNvPicPr>
            <a:picLocks noChangeAspect="1"/>
          </p:cNvPicPr>
          <p:nvPr/>
        </p:nvPicPr>
        <p:blipFill>
          <a:blip r:embed="rId3"/>
          <a:stretch>
            <a:fillRect/>
          </a:stretch>
        </p:blipFill>
        <p:spPr>
          <a:xfrm>
            <a:off x="-1029" y="1828800"/>
            <a:ext cx="5560026" cy="2194997"/>
          </a:xfrm>
          <a:prstGeom prst="rect">
            <a:avLst/>
          </a:prstGeom>
        </p:spPr>
      </p:pic>
    </p:spTree>
    <p:extLst>
      <p:ext uri="{BB962C8B-B14F-4D97-AF65-F5344CB8AC3E}">
        <p14:creationId xmlns:p14="http://schemas.microsoft.com/office/powerpoint/2010/main" val="3330561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F4BD58C-BC89-4A82-BE1C-94C34235FB43}"/>
              </a:ext>
            </a:extLst>
          </p:cNvPr>
          <p:cNvSpPr/>
          <p:nvPr/>
        </p:nvSpPr>
        <p:spPr>
          <a:xfrm>
            <a:off x="1044082" y="1038644"/>
            <a:ext cx="10361205" cy="4955203"/>
          </a:xfrm>
          <a:prstGeom prst="rect">
            <a:avLst/>
          </a:prstGeom>
        </p:spPr>
        <p:txBody>
          <a:bodyPr wrap="square">
            <a:spAutoFit/>
          </a:bodyPr>
          <a:lstStyle/>
          <a:p>
            <a:r>
              <a:rPr lang="de-DE" sz="2400" b="1" dirty="0">
                <a:solidFill>
                  <a:srgbClr val="333333"/>
                </a:solidFill>
                <a:latin typeface="news-gothic-std"/>
              </a:rPr>
              <a:t>                                         </a:t>
            </a:r>
            <a:r>
              <a:rPr lang="de-DE" sz="2400" b="1" dirty="0">
                <a:latin typeface="news-gothic-std"/>
              </a:rPr>
              <a:t>LPWAN Basics</a:t>
            </a:r>
          </a:p>
          <a:p>
            <a:endParaRPr lang="de-DE" sz="2400" b="1" dirty="0">
              <a:solidFill>
                <a:srgbClr val="333333"/>
              </a:solidFill>
              <a:latin typeface="news-gothic-std"/>
            </a:endParaRPr>
          </a:p>
          <a:p>
            <a:r>
              <a:rPr lang="de-DE" sz="2400" dirty="0">
                <a:solidFill>
                  <a:srgbClr val="333333"/>
                </a:solidFill>
                <a:latin typeface="news-gothic-std"/>
              </a:rPr>
              <a:t>Low Power Wide Area Networks (LPWAN) sind drahtlose Kommunikationsnetzwerke, die gezielt für Internet </a:t>
            </a:r>
            <a:r>
              <a:rPr lang="de-DE" sz="2400" dirty="0" err="1">
                <a:solidFill>
                  <a:srgbClr val="333333"/>
                </a:solidFill>
                <a:latin typeface="news-gothic-std"/>
              </a:rPr>
              <a:t>of</a:t>
            </a:r>
            <a:r>
              <a:rPr lang="de-DE" sz="2400" dirty="0">
                <a:solidFill>
                  <a:srgbClr val="333333"/>
                </a:solidFill>
                <a:latin typeface="news-gothic-std"/>
              </a:rPr>
              <a:t> Things (</a:t>
            </a:r>
            <a:r>
              <a:rPr lang="de-DE" sz="2400" dirty="0" err="1">
                <a:solidFill>
                  <a:srgbClr val="333333"/>
                </a:solidFill>
                <a:latin typeface="news-gothic-std"/>
              </a:rPr>
              <a:t>IoT</a:t>
            </a:r>
            <a:r>
              <a:rPr lang="de-DE" sz="2400" dirty="0">
                <a:solidFill>
                  <a:srgbClr val="333333"/>
                </a:solidFill>
                <a:latin typeface="news-gothic-std"/>
              </a:rPr>
              <a:t>) Anwendungen entwickelt wurden. Denn die zellularen Technologien (GSM, UMTS, LTE) sind hierfür zu teuer, Short Range Networks (z.B. Bluetooth, WiFi) sind zu energieintensiv und zu eingeschränkt in der Übertragung.</a:t>
            </a:r>
          </a:p>
          <a:p>
            <a:endParaRPr lang="de-DE" sz="2400" b="1" dirty="0">
              <a:solidFill>
                <a:srgbClr val="333333"/>
              </a:solidFill>
              <a:latin typeface="news-gothic-std"/>
            </a:endParaRPr>
          </a:p>
          <a:p>
            <a:r>
              <a:rPr lang="de-DE" sz="2800" dirty="0">
                <a:solidFill>
                  <a:srgbClr val="333333"/>
                </a:solidFill>
                <a:latin typeface="news-gothic-std"/>
              </a:rPr>
              <a:t>LPWAN</a:t>
            </a:r>
            <a:r>
              <a:rPr lang="de-DE" sz="2400" dirty="0">
                <a:solidFill>
                  <a:srgbClr val="333333"/>
                </a:solidFill>
                <a:latin typeface="news-gothic-std"/>
              </a:rPr>
              <a:t> hingegen übertragen geringe Bit-Raten über lange Strecken und erfüllen damit exakt die Anforderungen von Geräten und Systemen im </a:t>
            </a:r>
            <a:r>
              <a:rPr lang="de-DE" sz="2400" dirty="0" err="1">
                <a:solidFill>
                  <a:srgbClr val="333333"/>
                </a:solidFill>
                <a:latin typeface="news-gothic-std"/>
              </a:rPr>
              <a:t>IoT</a:t>
            </a:r>
            <a:r>
              <a:rPr lang="de-DE" sz="2400" dirty="0">
                <a:solidFill>
                  <a:srgbClr val="333333"/>
                </a:solidFill>
                <a:latin typeface="news-gothic-std"/>
              </a:rPr>
              <a:t>. Durch die reduzierten Datenraten benötigen sie deutlich weniger Strom als andere Wireless Wide Area Networks (W-WAN) und eignen sich auch für batteriebetriebene Applikationen.</a:t>
            </a:r>
            <a:endParaRPr lang="de-DE" sz="2400" i="0" dirty="0">
              <a:solidFill>
                <a:srgbClr val="333333"/>
              </a:solidFill>
              <a:effectLst/>
              <a:latin typeface="news-gothic-std"/>
            </a:endParaRPr>
          </a:p>
        </p:txBody>
      </p:sp>
    </p:spTree>
    <p:extLst>
      <p:ext uri="{BB962C8B-B14F-4D97-AF65-F5344CB8AC3E}">
        <p14:creationId xmlns:p14="http://schemas.microsoft.com/office/powerpoint/2010/main" val="2205903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2C2E3129-E595-440F-9233-75955DB2D3D7}"/>
              </a:ext>
            </a:extLst>
          </p:cNvPr>
          <p:cNvSpPr/>
          <p:nvPr/>
        </p:nvSpPr>
        <p:spPr>
          <a:xfrm>
            <a:off x="3139440" y="793342"/>
            <a:ext cx="7787640" cy="5271315"/>
          </a:xfrm>
          <a:prstGeom prst="rect">
            <a:avLst/>
          </a:prstGeom>
        </p:spPr>
        <p:txBody>
          <a:bodyPr wrap="square">
            <a:spAutoFit/>
          </a:bodyPr>
          <a:lstStyle/>
          <a:p>
            <a:pPr>
              <a:lnSpc>
                <a:spcPct val="107000"/>
              </a:lnSpc>
              <a:spcAft>
                <a:spcPts val="0"/>
              </a:spcAft>
            </a:pP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LoRa-Allianz, "Long Range Wide Area Network", Zugang am Feb. </a:t>
            </a:r>
            <a:endParaRPr lang="de-D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6 2017. [Online]. Verfügbar: https://www.lora-alliance.org/ </a:t>
            </a:r>
            <a:endParaRPr lang="de-D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
              </a:spcAft>
            </a:pP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SigFox, Zugriff : Februar 62017 . Verfügbar: https://www.sigfox.com/ </a:t>
            </a:r>
            <a:endParaRPr lang="de-D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
              </a:spcAft>
            </a:pP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t>
            </a:r>
            <a:endParaRPr lang="de-D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
              </a:spcAft>
            </a:pP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N.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Mangalvedhe</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R.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Ratasuk</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und A. Ghosh, "NB-</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IoT</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Deployment</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Study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for</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Low Power Wide Area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Cellular</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IoT</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in </a:t>
            </a:r>
            <a:r>
              <a:rPr lang="de-DE" i="1" dirty="0">
                <a:solidFill>
                  <a:srgbClr val="000000"/>
                </a:solidFill>
                <a:latin typeface="Abadi" panose="020B0604020104020204" pitchFamily="34" charset="0"/>
                <a:ea typeface="Calibri" panose="020F0502020204030204" pitchFamily="34" charset="0"/>
                <a:cs typeface="Times New Roman" panose="02020603050405020304" pitchFamily="18" charset="0"/>
              </a:rPr>
              <a:t>PIMRC</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9 2016. </a:t>
            </a:r>
            <a:endParaRPr lang="de-D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
              </a:spcAft>
            </a:pP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t>
            </a:r>
            <a:endParaRPr lang="de-D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
              </a:spcAft>
            </a:pP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K.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Mikhaylov</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J.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Petaejaejaervi</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und T.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Haenninen</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"Analysis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of</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Capacity</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and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Scalability</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of</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the</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LoRa Low Power Wide Area Network Technology", in </a:t>
            </a:r>
            <a:r>
              <a:rPr lang="de-DE" i="1" dirty="0">
                <a:solidFill>
                  <a:srgbClr val="000000"/>
                </a:solidFill>
                <a:latin typeface="Abadi" panose="020B0604020104020204" pitchFamily="34" charset="0"/>
                <a:ea typeface="Calibri" panose="020F0502020204030204" pitchFamily="34" charset="0"/>
                <a:cs typeface="Times New Roman" panose="02020603050405020304" pitchFamily="18" charset="0"/>
              </a:rPr>
              <a:t>European Wireless</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Mai 2016, S. 1-6. </a:t>
            </a:r>
            <a:endParaRPr lang="de-D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
              </a:spcAft>
            </a:pP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t>
            </a:r>
            <a:endParaRPr lang="de-D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
              </a:spcAft>
            </a:pP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M.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Lauridsen</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I. Kovacs, P. Mogensen, M.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Sørensen</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und S. Holst, "Coverage and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Capacity</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Analysis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of</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LTE-M and NB-</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IoT</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in a Rural Area", in </a:t>
            </a:r>
            <a:r>
              <a:rPr lang="de-DE" i="1" dirty="0">
                <a:solidFill>
                  <a:srgbClr val="000000"/>
                </a:solidFill>
                <a:latin typeface="Abadi" panose="020B0604020104020204" pitchFamily="34" charset="0"/>
                <a:ea typeface="Calibri" panose="020F0502020204030204" pitchFamily="34" charset="0"/>
                <a:cs typeface="Times New Roman" panose="02020603050405020304" pitchFamily="18" charset="0"/>
              </a:rPr>
              <a:t>VTC Fall</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9 2016. </a:t>
            </a:r>
            <a:endParaRPr lang="de-DE"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a:t>
            </a:r>
            <a:endParaRPr lang="de-DE" dirty="0">
              <a:latin typeface="Calibri" panose="020F0502020204030204" pitchFamily="34" charset="0"/>
              <a:ea typeface="Calibri" panose="020F0502020204030204" pitchFamily="34" charset="0"/>
              <a:cs typeface="Times New Roman" panose="02020603050405020304" pitchFamily="18" charset="0"/>
            </a:endParaRPr>
          </a:p>
          <a:p>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Geodatastyrelsen</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"DHM-2007/Terrain (10-m-Raster) und INSPIRE TN </a:t>
            </a:r>
            <a:r>
              <a:rPr lang="de-DE" dirty="0" err="1">
                <a:solidFill>
                  <a:srgbClr val="000000"/>
                </a:solidFill>
                <a:latin typeface="Abadi" panose="020B0604020104020204" pitchFamily="34" charset="0"/>
                <a:ea typeface="Calibri" panose="020F0502020204030204" pitchFamily="34" charset="0"/>
                <a:cs typeface="Times New Roman" panose="02020603050405020304" pitchFamily="18" charset="0"/>
              </a:rPr>
              <a:t>RoadLink</a:t>
            </a:r>
            <a:r>
              <a:rPr lang="de-DE" dirty="0">
                <a:solidFill>
                  <a:srgbClr val="000000"/>
                </a:solidFill>
                <a:latin typeface="Abadi" panose="020B0604020104020204" pitchFamily="34" charset="0"/>
                <a:ea typeface="Calibri" panose="020F0502020204030204" pitchFamily="34" charset="0"/>
                <a:cs typeface="Times New Roman" panose="02020603050405020304" pitchFamily="18" charset="0"/>
              </a:rPr>
              <a:t>", zugänglich am 6. Februar 2017. [Online]. Verfügbar</a:t>
            </a:r>
            <a:endParaRPr lang="de-DE" dirty="0"/>
          </a:p>
        </p:txBody>
      </p:sp>
      <p:sp>
        <p:nvSpPr>
          <p:cNvPr id="2" name="Rechteck 1">
            <a:extLst>
              <a:ext uri="{FF2B5EF4-FFF2-40B4-BE49-F238E27FC236}">
                <a16:creationId xmlns:a16="http://schemas.microsoft.com/office/drawing/2014/main" id="{CE0198F6-F471-4B49-AA43-4DBBA79A80B4}"/>
              </a:ext>
            </a:extLst>
          </p:cNvPr>
          <p:cNvSpPr/>
          <p:nvPr/>
        </p:nvSpPr>
        <p:spPr>
          <a:xfrm>
            <a:off x="765424" y="3028889"/>
            <a:ext cx="998991" cy="400110"/>
          </a:xfrm>
          <a:prstGeom prst="rect">
            <a:avLst/>
          </a:prstGeom>
        </p:spPr>
        <p:txBody>
          <a:bodyPr wrap="none">
            <a:spAutoFit/>
          </a:bodyPr>
          <a:lstStyle/>
          <a:p>
            <a:r>
              <a:rPr lang="de-DE" sz="2000" b="1" dirty="0"/>
              <a:t>Quelle</a:t>
            </a:r>
            <a:r>
              <a:rPr lang="de-DE" b="1" dirty="0"/>
              <a:t> :</a:t>
            </a:r>
          </a:p>
        </p:txBody>
      </p:sp>
    </p:spTree>
    <p:extLst>
      <p:ext uri="{BB962C8B-B14F-4D97-AF65-F5344CB8AC3E}">
        <p14:creationId xmlns:p14="http://schemas.microsoft.com/office/powerpoint/2010/main" val="1353030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0B9FBA58-B5F9-4EAF-94C8-7D95142B3EF7}"/>
              </a:ext>
            </a:extLst>
          </p:cNvPr>
          <p:cNvPicPr>
            <a:picLocks noChangeAspect="1"/>
          </p:cNvPicPr>
          <p:nvPr/>
        </p:nvPicPr>
        <p:blipFill>
          <a:blip r:embed="rId2"/>
          <a:stretch>
            <a:fillRect/>
          </a:stretch>
        </p:blipFill>
        <p:spPr>
          <a:xfrm>
            <a:off x="643467" y="1915922"/>
            <a:ext cx="10905066" cy="3026155"/>
          </a:xfrm>
          <a:prstGeom prst="rect">
            <a:avLst/>
          </a:prstGeom>
        </p:spPr>
      </p:pic>
    </p:spTree>
    <p:extLst>
      <p:ext uri="{BB962C8B-B14F-4D97-AF65-F5344CB8AC3E}">
        <p14:creationId xmlns:p14="http://schemas.microsoft.com/office/powerpoint/2010/main" val="4111883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8000F05-400F-4FB0-BC90-F9EEA433B3F4}"/>
              </a:ext>
            </a:extLst>
          </p:cNvPr>
          <p:cNvSpPr/>
          <p:nvPr/>
        </p:nvSpPr>
        <p:spPr>
          <a:xfrm>
            <a:off x="838200" y="365126"/>
            <a:ext cx="5340605" cy="11461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0" i="0" kern="1200" dirty="0">
                <a:solidFill>
                  <a:schemeClr val="tx1"/>
                </a:solidFill>
                <a:latin typeface="+mj-lt"/>
                <a:ea typeface="+mj-ea"/>
                <a:cs typeface="+mj-cs"/>
              </a:rPr>
              <a:t>Was ist GPS?</a:t>
            </a:r>
          </a:p>
        </p:txBody>
      </p:sp>
      <p:sp>
        <p:nvSpPr>
          <p:cNvPr id="10" name="Freeform: Shape 9">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hteck 4">
            <a:extLst>
              <a:ext uri="{FF2B5EF4-FFF2-40B4-BE49-F238E27FC236}">
                <a16:creationId xmlns:a16="http://schemas.microsoft.com/office/drawing/2014/main" id="{8030C393-7F4D-4F3B-A61D-7A3B3E68F5F7}"/>
              </a:ext>
            </a:extLst>
          </p:cNvPr>
          <p:cNvSpPr/>
          <p:nvPr/>
        </p:nvSpPr>
        <p:spPr>
          <a:xfrm>
            <a:off x="838200" y="2173288"/>
            <a:ext cx="3603171" cy="3639684"/>
          </a:xfrm>
          <a:prstGeom prst="rect">
            <a:avLst/>
          </a:prstGeom>
        </p:spPr>
        <p:txBody>
          <a:bodyPr vert="horz" lIns="91440" tIns="45720" rIns="91440" bIns="45720" rtlCol="0" anchor="ctr">
            <a:normAutofit/>
          </a:bodyPr>
          <a:lstStyle/>
          <a:p>
            <a:pPr>
              <a:lnSpc>
                <a:spcPct val="90000"/>
              </a:lnSpc>
              <a:spcBef>
                <a:spcPts val="1000"/>
              </a:spcBef>
              <a:buClr>
                <a:schemeClr val="bg2">
                  <a:lumMod val="40000"/>
                  <a:lumOff val="60000"/>
                </a:schemeClr>
              </a:buClr>
              <a:buSzPct val="80000"/>
            </a:pPr>
            <a:r>
              <a:rPr lang="en-US" sz="1900" dirty="0">
                <a:solidFill>
                  <a:srgbClr val="FFFFFF"/>
                </a:solidFill>
              </a:rPr>
              <a:t>Ein Global Positionen System oder GPS ist ein Netzwerk von Satelliten im Orbit. Sie senden an die Erde Details darüber, wie sie im Weltraum positioniert sind.</a:t>
            </a:r>
          </a:p>
          <a:p>
            <a:pPr indent="-228600">
              <a:lnSpc>
                <a:spcPct val="90000"/>
              </a:lnSpc>
              <a:spcBef>
                <a:spcPts val="1000"/>
              </a:spcBef>
              <a:buClr>
                <a:schemeClr val="bg2">
                  <a:lumMod val="40000"/>
                  <a:lumOff val="60000"/>
                </a:schemeClr>
              </a:buClr>
              <a:buSzPct val="80000"/>
              <a:buFont typeface="Arial" panose="020B0604020202020204" pitchFamily="34" charset="0"/>
              <a:buChar char="•"/>
            </a:pPr>
            <a:endParaRPr lang="en-US" sz="1900" dirty="0">
              <a:solidFill>
                <a:srgbClr val="FFFFFF"/>
              </a:solidFill>
            </a:endParaRPr>
          </a:p>
          <a:p>
            <a:pPr indent="-228600">
              <a:lnSpc>
                <a:spcPct val="90000"/>
              </a:lnSpc>
              <a:spcBef>
                <a:spcPts val="1000"/>
              </a:spcBef>
              <a:buClr>
                <a:schemeClr val="bg2">
                  <a:lumMod val="40000"/>
                  <a:lumOff val="60000"/>
                </a:schemeClr>
              </a:buClr>
              <a:buSzPct val="80000"/>
              <a:buFont typeface="Arial" panose="020B0604020202020204" pitchFamily="34" charset="0"/>
              <a:buChar char="•"/>
            </a:pPr>
            <a:r>
              <a:rPr lang="en-US" sz="1900" dirty="0">
                <a:solidFill>
                  <a:srgbClr val="FFFFFF"/>
                </a:solidFill>
              </a:rPr>
              <a:t>GPS bestehen aus drei Segmenten, nämlich</a:t>
            </a:r>
          </a:p>
          <a:p>
            <a:pPr indent="-228600">
              <a:lnSpc>
                <a:spcPct val="90000"/>
              </a:lnSpc>
              <a:spcBef>
                <a:spcPts val="1000"/>
              </a:spcBef>
              <a:buClr>
                <a:schemeClr val="bg2">
                  <a:lumMod val="40000"/>
                  <a:lumOff val="60000"/>
                </a:schemeClr>
              </a:buClr>
              <a:buSzPct val="80000"/>
              <a:buFont typeface="Arial" panose="020B0604020202020204" pitchFamily="34" charset="0"/>
              <a:buChar char="•"/>
            </a:pPr>
            <a:r>
              <a:rPr lang="en-US" sz="1900" dirty="0">
                <a:solidFill>
                  <a:srgbClr val="FFFFFF"/>
                </a:solidFill>
              </a:rPr>
              <a:t>1. Raumsegment </a:t>
            </a:r>
          </a:p>
          <a:p>
            <a:pPr indent="-228600">
              <a:lnSpc>
                <a:spcPct val="90000"/>
              </a:lnSpc>
              <a:spcBef>
                <a:spcPts val="1000"/>
              </a:spcBef>
              <a:buClr>
                <a:schemeClr val="bg2">
                  <a:lumMod val="40000"/>
                  <a:lumOff val="60000"/>
                </a:schemeClr>
              </a:buClr>
              <a:buSzPct val="80000"/>
              <a:buFont typeface="Arial" panose="020B0604020202020204" pitchFamily="34" charset="0"/>
              <a:buChar char="•"/>
            </a:pPr>
            <a:r>
              <a:rPr lang="en-US" sz="1900" dirty="0">
                <a:solidFill>
                  <a:srgbClr val="FFFFFF"/>
                </a:solidFill>
              </a:rPr>
              <a:t>2. Bodensegment </a:t>
            </a:r>
          </a:p>
          <a:p>
            <a:pPr indent="-228600">
              <a:lnSpc>
                <a:spcPct val="90000"/>
              </a:lnSpc>
              <a:spcBef>
                <a:spcPts val="1000"/>
              </a:spcBef>
              <a:buClr>
                <a:schemeClr val="bg2">
                  <a:lumMod val="40000"/>
                  <a:lumOff val="60000"/>
                </a:schemeClr>
              </a:buClr>
              <a:buSzPct val="80000"/>
              <a:buFont typeface="Arial" panose="020B0604020202020204" pitchFamily="34" charset="0"/>
              <a:buChar char="•"/>
            </a:pPr>
            <a:r>
              <a:rPr lang="en-US" sz="1900" dirty="0">
                <a:solidFill>
                  <a:srgbClr val="FFFFFF"/>
                </a:solidFill>
              </a:rPr>
              <a:t>3. Benutzer-Segment.</a:t>
            </a:r>
          </a:p>
        </p:txBody>
      </p:sp>
      <p:pic>
        <p:nvPicPr>
          <p:cNvPr id="2" name="Grafik 1">
            <a:extLst>
              <a:ext uri="{FF2B5EF4-FFF2-40B4-BE49-F238E27FC236}">
                <a16:creationId xmlns:a16="http://schemas.microsoft.com/office/drawing/2014/main" id="{124A69F8-685A-4734-AD57-645F5D362765}"/>
              </a:ext>
            </a:extLst>
          </p:cNvPr>
          <p:cNvPicPr>
            <a:picLocks noChangeAspect="1"/>
          </p:cNvPicPr>
          <p:nvPr/>
        </p:nvPicPr>
        <p:blipFill>
          <a:blip r:embed="rId2"/>
          <a:stretch>
            <a:fillRect/>
          </a:stretch>
        </p:blipFill>
        <p:spPr>
          <a:xfrm>
            <a:off x="6363834" y="2173287"/>
            <a:ext cx="4809219" cy="4003675"/>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3151641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86EC6425-99CB-47A8-AFBA-256FE54B9D99}"/>
              </a:ext>
            </a:extLst>
          </p:cNvPr>
          <p:cNvSpPr/>
          <p:nvPr/>
        </p:nvSpPr>
        <p:spPr>
          <a:xfrm>
            <a:off x="686834" y="1153572"/>
            <a:ext cx="3200400" cy="44611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0" i="0" kern="1200">
                <a:solidFill>
                  <a:srgbClr val="FFFFFF"/>
                </a:solidFill>
                <a:latin typeface="+mj-lt"/>
                <a:ea typeface="+mj-ea"/>
                <a:cs typeface="+mj-cs"/>
              </a:rPr>
              <a:t>Primäre Funktionen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hteck 2">
            <a:extLst>
              <a:ext uri="{FF2B5EF4-FFF2-40B4-BE49-F238E27FC236}">
                <a16:creationId xmlns:a16="http://schemas.microsoft.com/office/drawing/2014/main" id="{2E8AA88C-9716-446B-89B0-C468BEC3E5FD}"/>
              </a:ext>
            </a:extLst>
          </p:cNvPr>
          <p:cNvSpPr/>
          <p:nvPr/>
        </p:nvSpPr>
        <p:spPr>
          <a:xfrm>
            <a:off x="4751109" y="838985"/>
            <a:ext cx="6602690" cy="4628561"/>
          </a:xfrm>
          <a:prstGeom prst="rect">
            <a:avLst/>
          </a:prstGeom>
        </p:spPr>
        <p:txBody>
          <a:bodyPr vert="horz" lIns="91440" tIns="45720" rIns="91440" bIns="45720" rtlCol="0" anchor="ctr">
            <a:normAutofit/>
          </a:bodyPr>
          <a:lstStyle/>
          <a:p>
            <a:pPr marL="57150">
              <a:lnSpc>
                <a:spcPct val="90000"/>
              </a:lnSpc>
              <a:spcBef>
                <a:spcPts val="1000"/>
              </a:spcBef>
              <a:buClr>
                <a:schemeClr val="bg2">
                  <a:lumMod val="40000"/>
                  <a:lumOff val="60000"/>
                </a:schemeClr>
              </a:buClr>
              <a:buSzPct val="80000"/>
            </a:pPr>
            <a:r>
              <a:rPr lang="en-US" sz="2400" dirty="0">
                <a:solidFill>
                  <a:srgbClr val="002060"/>
                </a:solidFill>
              </a:rPr>
              <a:t>-Position und Koordinaten.</a:t>
            </a:r>
          </a:p>
          <a:p>
            <a:pPr marL="57150">
              <a:lnSpc>
                <a:spcPct val="90000"/>
              </a:lnSpc>
              <a:spcBef>
                <a:spcPts val="1000"/>
              </a:spcBef>
              <a:buClr>
                <a:schemeClr val="bg2">
                  <a:lumMod val="40000"/>
                  <a:lumOff val="60000"/>
                </a:schemeClr>
              </a:buClr>
              <a:buSzPct val="80000"/>
            </a:pPr>
            <a:r>
              <a:rPr lang="en-US" sz="2400" dirty="0">
                <a:solidFill>
                  <a:srgbClr val="002060"/>
                </a:solidFill>
              </a:rPr>
              <a:t>-Die Entfernung und Richtung zwischen zwei --beliebigen Wegpunkten oder einer Position und einem Wegpunkt.</a:t>
            </a:r>
          </a:p>
          <a:p>
            <a:pPr marL="57150">
              <a:lnSpc>
                <a:spcPct val="90000"/>
              </a:lnSpc>
              <a:spcBef>
                <a:spcPts val="1000"/>
              </a:spcBef>
              <a:buClr>
                <a:schemeClr val="bg2">
                  <a:lumMod val="40000"/>
                  <a:lumOff val="60000"/>
                </a:schemeClr>
              </a:buClr>
              <a:buSzPct val="80000"/>
            </a:pPr>
            <a:r>
              <a:rPr lang="en-US" sz="2400" dirty="0">
                <a:solidFill>
                  <a:srgbClr val="002060"/>
                </a:solidFill>
              </a:rPr>
              <a:t>-Genaue Zeitmessung</a:t>
            </a:r>
          </a:p>
        </p:txBody>
      </p:sp>
    </p:spTree>
    <p:extLst>
      <p:ext uri="{BB962C8B-B14F-4D97-AF65-F5344CB8AC3E}">
        <p14:creationId xmlns:p14="http://schemas.microsoft.com/office/powerpoint/2010/main" val="3198150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96FD4B38-6A00-4498-8134-CE8D0B40FC2B}"/>
              </a:ext>
            </a:extLst>
          </p:cNvPr>
          <p:cNvSpPr/>
          <p:nvPr/>
        </p:nvSpPr>
        <p:spPr>
          <a:xfrm>
            <a:off x="4441189" y="1213516"/>
            <a:ext cx="4121578" cy="707886"/>
          </a:xfrm>
          <a:prstGeom prst="rect">
            <a:avLst/>
          </a:prstGeom>
        </p:spPr>
        <p:txBody>
          <a:bodyPr wrap="none">
            <a:spAutoFit/>
          </a:bodyPr>
          <a:lstStyle/>
          <a:p>
            <a:r>
              <a:rPr lang="de-DE" sz="4000" b="1" dirty="0"/>
              <a:t>Literaturrecherche</a:t>
            </a:r>
          </a:p>
        </p:txBody>
      </p:sp>
      <p:sp>
        <p:nvSpPr>
          <p:cNvPr id="3" name="Rechteck 2">
            <a:extLst>
              <a:ext uri="{FF2B5EF4-FFF2-40B4-BE49-F238E27FC236}">
                <a16:creationId xmlns:a16="http://schemas.microsoft.com/office/drawing/2014/main" id="{70B57B0C-7546-4D1B-800E-B8AAB59DC9D7}"/>
              </a:ext>
            </a:extLst>
          </p:cNvPr>
          <p:cNvSpPr/>
          <p:nvPr/>
        </p:nvSpPr>
        <p:spPr>
          <a:xfrm>
            <a:off x="556704" y="3429000"/>
            <a:ext cx="2960747" cy="461665"/>
          </a:xfrm>
          <a:prstGeom prst="rect">
            <a:avLst/>
          </a:prstGeom>
        </p:spPr>
        <p:txBody>
          <a:bodyPr wrap="none">
            <a:spAutoFit/>
          </a:bodyPr>
          <a:lstStyle/>
          <a:p>
            <a:pPr fontAlgn="base"/>
            <a:r>
              <a:rPr lang="de-DE" sz="2400" b="1" dirty="0">
                <a:solidFill>
                  <a:srgbClr val="323232"/>
                </a:solidFill>
                <a:latin typeface="ibm-plex-sans"/>
              </a:rPr>
              <a:t>IBM-tracking Solution</a:t>
            </a:r>
            <a:endParaRPr lang="de-DE" sz="2400" b="1" i="0" dirty="0">
              <a:solidFill>
                <a:srgbClr val="323232"/>
              </a:solidFill>
              <a:effectLst/>
              <a:latin typeface="ibm-plex-sans"/>
            </a:endParaRPr>
          </a:p>
        </p:txBody>
      </p:sp>
      <p:pic>
        <p:nvPicPr>
          <p:cNvPr id="4" name="Grafik 3">
            <a:extLst>
              <a:ext uri="{FF2B5EF4-FFF2-40B4-BE49-F238E27FC236}">
                <a16:creationId xmlns:a16="http://schemas.microsoft.com/office/drawing/2014/main" id="{84739D0D-4FCA-4782-95CE-2E8C626DBD35}"/>
              </a:ext>
            </a:extLst>
          </p:cNvPr>
          <p:cNvPicPr>
            <a:picLocks noChangeAspect="1"/>
          </p:cNvPicPr>
          <p:nvPr/>
        </p:nvPicPr>
        <p:blipFill>
          <a:blip r:embed="rId2"/>
          <a:stretch>
            <a:fillRect/>
          </a:stretch>
        </p:blipFill>
        <p:spPr>
          <a:xfrm>
            <a:off x="939120" y="2909977"/>
            <a:ext cx="857250" cy="428625"/>
          </a:xfrm>
          <a:prstGeom prst="rect">
            <a:avLst/>
          </a:prstGeom>
        </p:spPr>
      </p:pic>
      <p:sp>
        <p:nvSpPr>
          <p:cNvPr id="5" name="Rechteck 4">
            <a:extLst>
              <a:ext uri="{FF2B5EF4-FFF2-40B4-BE49-F238E27FC236}">
                <a16:creationId xmlns:a16="http://schemas.microsoft.com/office/drawing/2014/main" id="{290746C4-390E-4841-930F-D30A22D57426}"/>
              </a:ext>
            </a:extLst>
          </p:cNvPr>
          <p:cNvSpPr/>
          <p:nvPr/>
        </p:nvSpPr>
        <p:spPr>
          <a:xfrm>
            <a:off x="4795541" y="3019441"/>
            <a:ext cx="3048000" cy="1015663"/>
          </a:xfrm>
          <a:prstGeom prst="rect">
            <a:avLst/>
          </a:prstGeom>
        </p:spPr>
        <p:txBody>
          <a:bodyPr wrap="square">
            <a:spAutoFit/>
          </a:bodyPr>
          <a:lstStyle/>
          <a:p>
            <a:r>
              <a:rPr lang="de-DE" sz="2000" b="1" dirty="0"/>
              <a:t>LoRaWAN-basierten Bewegung</a:t>
            </a:r>
          </a:p>
          <a:p>
            <a:r>
              <a:rPr lang="de-DE" sz="2000" b="1" dirty="0"/>
              <a:t>Verfolgungssystem</a:t>
            </a:r>
          </a:p>
        </p:txBody>
      </p:sp>
      <p:sp>
        <p:nvSpPr>
          <p:cNvPr id="6" name="Rechteck 5">
            <a:extLst>
              <a:ext uri="{FF2B5EF4-FFF2-40B4-BE49-F238E27FC236}">
                <a16:creationId xmlns:a16="http://schemas.microsoft.com/office/drawing/2014/main" id="{4457FCB0-6F79-4EA2-95F1-C20B0A57233B}"/>
              </a:ext>
            </a:extLst>
          </p:cNvPr>
          <p:cNvSpPr/>
          <p:nvPr/>
        </p:nvSpPr>
        <p:spPr>
          <a:xfrm>
            <a:off x="8226647" y="3059668"/>
            <a:ext cx="3408649" cy="830997"/>
          </a:xfrm>
          <a:prstGeom prst="rect">
            <a:avLst/>
          </a:prstGeom>
        </p:spPr>
        <p:txBody>
          <a:bodyPr wrap="square">
            <a:spAutoFit/>
          </a:bodyPr>
          <a:lstStyle/>
          <a:p>
            <a:r>
              <a:rPr lang="de-DE" sz="2400" b="1" dirty="0"/>
              <a:t>IOT-Protokoll-Vergleichsstudie</a:t>
            </a:r>
          </a:p>
        </p:txBody>
      </p:sp>
      <p:sp>
        <p:nvSpPr>
          <p:cNvPr id="7" name="Rechteck 6">
            <a:extLst>
              <a:ext uri="{FF2B5EF4-FFF2-40B4-BE49-F238E27FC236}">
                <a16:creationId xmlns:a16="http://schemas.microsoft.com/office/drawing/2014/main" id="{C2757B93-84CF-4121-832C-4537ED3AA56C}"/>
              </a:ext>
            </a:extLst>
          </p:cNvPr>
          <p:cNvSpPr/>
          <p:nvPr/>
        </p:nvSpPr>
        <p:spPr>
          <a:xfrm>
            <a:off x="1136661" y="2325202"/>
            <a:ext cx="462168" cy="584775"/>
          </a:xfrm>
          <a:prstGeom prst="rect">
            <a:avLst/>
          </a:prstGeom>
        </p:spPr>
        <p:txBody>
          <a:bodyPr wrap="square">
            <a:spAutoFit/>
          </a:bodyPr>
          <a:lstStyle/>
          <a:p>
            <a:r>
              <a:rPr lang="de-DE" sz="3200" b="1" dirty="0"/>
              <a:t>I</a:t>
            </a:r>
          </a:p>
        </p:txBody>
      </p:sp>
      <p:sp>
        <p:nvSpPr>
          <p:cNvPr id="8" name="Rechteck 7">
            <a:extLst>
              <a:ext uri="{FF2B5EF4-FFF2-40B4-BE49-F238E27FC236}">
                <a16:creationId xmlns:a16="http://schemas.microsoft.com/office/drawing/2014/main" id="{7D77F9C8-1DBB-4744-85CC-F7CE6D6050D4}"/>
              </a:ext>
            </a:extLst>
          </p:cNvPr>
          <p:cNvSpPr/>
          <p:nvPr/>
        </p:nvSpPr>
        <p:spPr>
          <a:xfrm>
            <a:off x="5470946" y="2325201"/>
            <a:ext cx="402674" cy="584775"/>
          </a:xfrm>
          <a:prstGeom prst="rect">
            <a:avLst/>
          </a:prstGeom>
        </p:spPr>
        <p:txBody>
          <a:bodyPr wrap="none">
            <a:spAutoFit/>
          </a:bodyPr>
          <a:lstStyle/>
          <a:p>
            <a:r>
              <a:rPr lang="de-DE" sz="3200" b="1" dirty="0"/>
              <a:t>II</a:t>
            </a:r>
            <a:endParaRPr lang="de-DE" b="1" dirty="0"/>
          </a:p>
        </p:txBody>
      </p:sp>
      <p:sp>
        <p:nvSpPr>
          <p:cNvPr id="9" name="Rechteck 8">
            <a:extLst>
              <a:ext uri="{FF2B5EF4-FFF2-40B4-BE49-F238E27FC236}">
                <a16:creationId xmlns:a16="http://schemas.microsoft.com/office/drawing/2014/main" id="{846FE870-1E1C-4D07-B6EB-EBEF2B93EEF8}"/>
              </a:ext>
            </a:extLst>
          </p:cNvPr>
          <p:cNvSpPr/>
          <p:nvPr/>
        </p:nvSpPr>
        <p:spPr>
          <a:xfrm>
            <a:off x="8933437" y="2417533"/>
            <a:ext cx="462168" cy="400110"/>
          </a:xfrm>
          <a:prstGeom prst="rect">
            <a:avLst/>
          </a:prstGeom>
        </p:spPr>
        <p:txBody>
          <a:bodyPr wrap="square">
            <a:spAutoFit/>
          </a:bodyPr>
          <a:lstStyle/>
          <a:p>
            <a:r>
              <a:rPr lang="de-DE" sz="2000" b="1" dirty="0"/>
              <a:t>III</a:t>
            </a:r>
            <a:endParaRPr lang="de-DE" b="1" dirty="0"/>
          </a:p>
        </p:txBody>
      </p:sp>
    </p:spTree>
    <p:extLst>
      <p:ext uri="{BB962C8B-B14F-4D97-AF65-F5344CB8AC3E}">
        <p14:creationId xmlns:p14="http://schemas.microsoft.com/office/powerpoint/2010/main" val="2029737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1CBD3E3-1B08-4631-B3F8-16A97AAB2248}"/>
              </a:ext>
            </a:extLst>
          </p:cNvPr>
          <p:cNvPicPr>
            <a:picLocks noChangeAspect="1"/>
          </p:cNvPicPr>
          <p:nvPr/>
        </p:nvPicPr>
        <p:blipFill>
          <a:blip r:embed="rId2"/>
          <a:stretch>
            <a:fillRect/>
          </a:stretch>
        </p:blipFill>
        <p:spPr>
          <a:xfrm>
            <a:off x="6543675" y="2015130"/>
            <a:ext cx="5362575" cy="3612849"/>
          </a:xfrm>
          <a:prstGeom prst="rect">
            <a:avLst/>
          </a:prstGeom>
        </p:spPr>
      </p:pic>
      <p:sp>
        <p:nvSpPr>
          <p:cNvPr id="3" name="Rechteck 2">
            <a:extLst>
              <a:ext uri="{FF2B5EF4-FFF2-40B4-BE49-F238E27FC236}">
                <a16:creationId xmlns:a16="http://schemas.microsoft.com/office/drawing/2014/main" id="{BF7D132B-A3F9-44C4-87E6-8DBDE461601E}"/>
              </a:ext>
            </a:extLst>
          </p:cNvPr>
          <p:cNvSpPr/>
          <p:nvPr/>
        </p:nvSpPr>
        <p:spPr>
          <a:xfrm>
            <a:off x="457200" y="2122046"/>
            <a:ext cx="6010275" cy="3612849"/>
          </a:xfrm>
          <a:prstGeom prst="rect">
            <a:avLst/>
          </a:prstGeom>
        </p:spPr>
        <p:txBody>
          <a:bodyPr wrap="square">
            <a:spAutoFit/>
          </a:bodyPr>
          <a:lstStyle/>
          <a:p>
            <a:pPr>
              <a:lnSpc>
                <a:spcPct val="107000"/>
              </a:lnSpc>
              <a:spcAft>
                <a:spcPts val="800"/>
              </a:spcAft>
            </a:pPr>
            <a:r>
              <a:rPr lang="de-DE" sz="3600" b="1" dirty="0">
                <a:latin typeface="Calibri" panose="020F0502020204030204" pitchFamily="34" charset="0"/>
                <a:ea typeface="Calibri" panose="020F0502020204030204" pitchFamily="34" charset="0"/>
                <a:cs typeface="Times New Roman" panose="02020603050405020304" pitchFamily="18" charset="0"/>
              </a:rPr>
              <a:t>Problemdarstellung</a:t>
            </a:r>
          </a:p>
          <a:p>
            <a:pPr marL="285750" indent="-285750">
              <a:lnSpc>
                <a:spcPct val="107000"/>
              </a:lnSpc>
              <a:spcAft>
                <a:spcPts val="800"/>
              </a:spcAft>
              <a:buFont typeface="Wingdings" panose="05000000000000000000" pitchFamily="2" charset="2"/>
              <a:buChar char="Ø"/>
            </a:pPr>
            <a:r>
              <a:rPr lang="de-DE" dirty="0">
                <a:latin typeface="Calibri" panose="020F0502020204030204" pitchFamily="34" charset="0"/>
                <a:ea typeface="Calibri" panose="020F0502020204030204" pitchFamily="34" charset="0"/>
                <a:cs typeface="Times New Roman" panose="02020603050405020304" pitchFamily="18" charset="0"/>
              </a:rPr>
              <a:t> </a:t>
            </a:r>
            <a:r>
              <a:rPr lang="de-DE" sz="2000" dirty="0">
                <a:latin typeface="Calibri" panose="020F0502020204030204" pitchFamily="34" charset="0"/>
                <a:ea typeface="Calibri" panose="020F0502020204030204" pitchFamily="34" charset="0"/>
                <a:cs typeface="Times New Roman" panose="02020603050405020304" pitchFamily="18" charset="0"/>
              </a:rPr>
              <a:t>Wilderer greifen jedes Jahr Tausende von gefährdeten Tieren an</a:t>
            </a:r>
          </a:p>
          <a:p>
            <a:pPr marL="285750" indent="-285750">
              <a:lnSpc>
                <a:spcPct val="107000"/>
              </a:lnSpc>
              <a:spcAft>
                <a:spcPts val="800"/>
              </a:spcAft>
              <a:buFont typeface="Wingdings" panose="05000000000000000000" pitchFamily="2" charset="2"/>
              <a:buChar char="Ø"/>
            </a:pPr>
            <a:r>
              <a:rPr lang="de-DE" sz="2000" dirty="0">
                <a:latin typeface="Calibri" panose="020F0502020204030204" pitchFamily="34" charset="0"/>
                <a:ea typeface="Calibri" panose="020F0502020204030204" pitchFamily="34" charset="0"/>
                <a:cs typeface="Times New Roman" panose="02020603050405020304" pitchFamily="18" charset="0"/>
              </a:rPr>
              <a:t>Forscher haben herausgefunden, dass sich Tiere je nach Art der wahrgenommenen Behandlung unterschiedlich bewegen.</a:t>
            </a:r>
          </a:p>
          <a:p>
            <a:pPr marL="285750" indent="-285750">
              <a:lnSpc>
                <a:spcPct val="107000"/>
              </a:lnSpc>
              <a:spcAft>
                <a:spcPts val="800"/>
              </a:spcAft>
              <a:buFont typeface="Wingdings" panose="05000000000000000000" pitchFamily="2" charset="2"/>
              <a:buChar char="Ø"/>
            </a:pPr>
            <a:r>
              <a:rPr lang="de-DE" sz="2000" dirty="0">
                <a:latin typeface="Calibri" panose="020F0502020204030204" pitchFamily="34" charset="0"/>
                <a:ea typeface="Calibri" panose="020F0502020204030204" pitchFamily="34" charset="0"/>
                <a:cs typeface="Times New Roman" panose="02020603050405020304" pitchFamily="18" charset="0"/>
              </a:rPr>
              <a:t> Ziel ist es, ein Frühwarnsystem bereitzustellen, das die Ranger benachrichtigt, wenn sich Wilderer in der Gegend aufhalten.</a:t>
            </a:r>
          </a:p>
        </p:txBody>
      </p:sp>
      <p:sp>
        <p:nvSpPr>
          <p:cNvPr id="4" name="Rechteck 3">
            <a:extLst>
              <a:ext uri="{FF2B5EF4-FFF2-40B4-BE49-F238E27FC236}">
                <a16:creationId xmlns:a16="http://schemas.microsoft.com/office/drawing/2014/main" id="{0FFDEEF2-CBDA-4478-A437-B1A56F6F3B12}"/>
              </a:ext>
            </a:extLst>
          </p:cNvPr>
          <p:cNvSpPr/>
          <p:nvPr/>
        </p:nvSpPr>
        <p:spPr>
          <a:xfrm>
            <a:off x="688490" y="411724"/>
            <a:ext cx="8251116" cy="400110"/>
          </a:xfrm>
          <a:prstGeom prst="rect">
            <a:avLst/>
          </a:prstGeom>
        </p:spPr>
        <p:txBody>
          <a:bodyPr wrap="square">
            <a:spAutoFit/>
          </a:bodyPr>
          <a:lstStyle/>
          <a:p>
            <a:r>
              <a:rPr lang="de-DE" sz="2000" b="1" dirty="0"/>
              <a:t>Aufbau eines Langstrecken-</a:t>
            </a:r>
            <a:r>
              <a:rPr lang="de-DE" sz="2000" b="1" dirty="0" err="1"/>
              <a:t>IoT</a:t>
            </a:r>
            <a:r>
              <a:rPr lang="de-DE" sz="2000" b="1" dirty="0"/>
              <a:t>-Verfolgungssystems mit LoRaWan</a:t>
            </a:r>
          </a:p>
        </p:txBody>
      </p:sp>
    </p:spTree>
    <p:extLst>
      <p:ext uri="{BB962C8B-B14F-4D97-AF65-F5344CB8AC3E}">
        <p14:creationId xmlns:p14="http://schemas.microsoft.com/office/powerpoint/2010/main" val="3330667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C074916F-FFDF-4130-A4A1-1F3DABBFC836}"/>
              </a:ext>
            </a:extLst>
          </p:cNvPr>
          <p:cNvPicPr>
            <a:picLocks noChangeAspect="1"/>
          </p:cNvPicPr>
          <p:nvPr/>
        </p:nvPicPr>
        <p:blipFill>
          <a:blip r:embed="rId2"/>
          <a:stretch>
            <a:fillRect/>
          </a:stretch>
        </p:blipFill>
        <p:spPr>
          <a:xfrm>
            <a:off x="142875" y="438150"/>
            <a:ext cx="5953125" cy="5772150"/>
          </a:xfrm>
          <a:prstGeom prst="rect">
            <a:avLst/>
          </a:prstGeom>
        </p:spPr>
      </p:pic>
      <p:sp>
        <p:nvSpPr>
          <p:cNvPr id="3" name="Rechteck 2">
            <a:extLst>
              <a:ext uri="{FF2B5EF4-FFF2-40B4-BE49-F238E27FC236}">
                <a16:creationId xmlns:a16="http://schemas.microsoft.com/office/drawing/2014/main" id="{4C73A265-ECB8-48CD-8F9D-5F99178A9540}"/>
              </a:ext>
            </a:extLst>
          </p:cNvPr>
          <p:cNvSpPr/>
          <p:nvPr/>
        </p:nvSpPr>
        <p:spPr>
          <a:xfrm>
            <a:off x="6781800" y="1142911"/>
            <a:ext cx="4572000" cy="4308872"/>
          </a:xfrm>
          <a:prstGeom prst="rect">
            <a:avLst/>
          </a:prstGeom>
        </p:spPr>
        <p:txBody>
          <a:bodyPr wrap="square">
            <a:spAutoFit/>
          </a:bodyPr>
          <a:lstStyle/>
          <a:p>
            <a:r>
              <a:rPr lang="de-DE" sz="4800" b="1" dirty="0"/>
              <a:t>Umsetzung</a:t>
            </a:r>
          </a:p>
          <a:p>
            <a:endParaRPr lang="de-DE" dirty="0"/>
          </a:p>
          <a:p>
            <a:endParaRPr lang="de-DE" dirty="0"/>
          </a:p>
          <a:p>
            <a:endParaRPr lang="de-DE" dirty="0"/>
          </a:p>
          <a:p>
            <a:pPr marL="457200" indent="-457200">
              <a:buFont typeface="Wingdings" panose="05000000000000000000" pitchFamily="2" charset="2"/>
              <a:buChar char="Ø"/>
            </a:pPr>
            <a:r>
              <a:rPr lang="de-DE" sz="3200" dirty="0"/>
              <a:t>Drahtloses Netzwerk</a:t>
            </a:r>
          </a:p>
          <a:p>
            <a:pPr marL="285750" indent="-285750">
              <a:buFont typeface="Wingdings" panose="05000000000000000000" pitchFamily="2" charset="2"/>
              <a:buChar char="Ø"/>
            </a:pPr>
            <a:endParaRPr lang="de-DE" dirty="0"/>
          </a:p>
          <a:p>
            <a:pPr marL="285750" indent="-285750">
              <a:buFont typeface="Wingdings" panose="05000000000000000000" pitchFamily="2" charset="2"/>
              <a:buChar char="Ø"/>
            </a:pPr>
            <a:endParaRPr lang="de-DE" dirty="0"/>
          </a:p>
          <a:p>
            <a:pPr marL="571500" indent="-571500">
              <a:buFont typeface="Wingdings" panose="05000000000000000000" pitchFamily="2" charset="2"/>
              <a:buChar char="Ø"/>
            </a:pPr>
            <a:r>
              <a:rPr lang="de-DE" sz="3600" dirty="0"/>
              <a:t>Tragbare Sensoren</a:t>
            </a:r>
          </a:p>
          <a:p>
            <a:pPr marL="285750" indent="-285750">
              <a:buFont typeface="Wingdings" panose="05000000000000000000" pitchFamily="2" charset="2"/>
              <a:buChar char="Ø"/>
            </a:pPr>
            <a:endParaRPr lang="de-DE" dirty="0"/>
          </a:p>
          <a:p>
            <a:pPr marL="285750" indent="-285750">
              <a:buFont typeface="Wingdings" panose="05000000000000000000" pitchFamily="2" charset="2"/>
              <a:buChar char="Ø"/>
            </a:pPr>
            <a:endParaRPr lang="de-DE" dirty="0"/>
          </a:p>
          <a:p>
            <a:pPr marL="457200" indent="-457200">
              <a:buFont typeface="Wingdings" panose="05000000000000000000" pitchFamily="2" charset="2"/>
              <a:buChar char="Ø"/>
            </a:pPr>
            <a:r>
              <a:rPr lang="de-DE" sz="3200" dirty="0"/>
              <a:t>Cloud-Analyse-Dienste</a:t>
            </a:r>
          </a:p>
        </p:txBody>
      </p:sp>
    </p:spTree>
    <p:extLst>
      <p:ext uri="{BB962C8B-B14F-4D97-AF65-F5344CB8AC3E}">
        <p14:creationId xmlns:p14="http://schemas.microsoft.com/office/powerpoint/2010/main" val="2252980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3E71D6A-AAF3-47DA-9A3B-FF12301254F4}"/>
              </a:ext>
            </a:extLst>
          </p:cNvPr>
          <p:cNvPicPr>
            <a:picLocks noChangeAspect="1"/>
          </p:cNvPicPr>
          <p:nvPr/>
        </p:nvPicPr>
        <p:blipFill>
          <a:blip r:embed="rId2"/>
          <a:stretch>
            <a:fillRect/>
          </a:stretch>
        </p:blipFill>
        <p:spPr>
          <a:xfrm>
            <a:off x="643467" y="1458787"/>
            <a:ext cx="10905066" cy="4852755"/>
          </a:xfrm>
          <a:prstGeom prst="rect">
            <a:avLst/>
          </a:prstGeom>
          <a:ln>
            <a:noFill/>
          </a:ln>
        </p:spPr>
      </p:pic>
      <p:sp>
        <p:nvSpPr>
          <p:cNvPr id="3" name="Rechteck 2">
            <a:extLst>
              <a:ext uri="{FF2B5EF4-FFF2-40B4-BE49-F238E27FC236}">
                <a16:creationId xmlns:a16="http://schemas.microsoft.com/office/drawing/2014/main" id="{5664E095-3565-4E61-9CC1-6E079DCB20AB}"/>
              </a:ext>
            </a:extLst>
          </p:cNvPr>
          <p:cNvSpPr/>
          <p:nvPr/>
        </p:nvSpPr>
        <p:spPr>
          <a:xfrm>
            <a:off x="1990448" y="256114"/>
            <a:ext cx="3426504" cy="769441"/>
          </a:xfrm>
          <a:prstGeom prst="rect">
            <a:avLst/>
          </a:prstGeom>
          <a:solidFill>
            <a:srgbClr val="92D050"/>
          </a:solidFill>
        </p:spPr>
        <p:txBody>
          <a:bodyPr wrap="square">
            <a:spAutoFit/>
          </a:bodyPr>
          <a:lstStyle/>
          <a:p>
            <a:r>
              <a:rPr lang="de-DE" sz="4400" b="1" dirty="0"/>
              <a:t>Architektur</a:t>
            </a:r>
            <a:endParaRPr lang="de-DE" b="1" dirty="0"/>
          </a:p>
        </p:txBody>
      </p:sp>
    </p:spTree>
    <p:extLst>
      <p:ext uri="{BB962C8B-B14F-4D97-AF65-F5344CB8AC3E}">
        <p14:creationId xmlns:p14="http://schemas.microsoft.com/office/powerpoint/2010/main" val="122173565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1170</Words>
  <Application>Microsoft Office PowerPoint</Application>
  <PresentationFormat>Breitbild</PresentationFormat>
  <Paragraphs>147</Paragraphs>
  <Slides>38</Slides>
  <Notes>0</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38</vt:i4>
      </vt:variant>
    </vt:vector>
  </HeadingPairs>
  <TitlesOfParts>
    <vt:vector size="50" baseType="lpstr">
      <vt:lpstr>Abadi</vt:lpstr>
      <vt:lpstr>arial</vt:lpstr>
      <vt:lpstr>Calibri</vt:lpstr>
      <vt:lpstr>Calibri Light</vt:lpstr>
      <vt:lpstr>Courier New</vt:lpstr>
      <vt:lpstr>Droid Sans</vt:lpstr>
      <vt:lpstr>Helvetica Neue</vt:lpstr>
      <vt:lpstr>ibm-plex-sans</vt:lpstr>
      <vt:lpstr>news-gothic-std</vt:lpstr>
      <vt:lpstr>Times New Roman</vt:lpstr>
      <vt:lpstr>Wingdings</vt:lpstr>
      <vt:lpstr>Office</vt:lpstr>
      <vt:lpstr>Low-Energy GPS-Tracker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Low-Energy GPS-Tracker</dc:title>
  <dc:creator>Aboudou K. Kounalesse</dc:creator>
  <cp:lastModifiedBy>Aboudou K. Kounalesse</cp:lastModifiedBy>
  <cp:revision>4</cp:revision>
  <dcterms:created xsi:type="dcterms:W3CDTF">2020-05-29T20:12:10Z</dcterms:created>
  <dcterms:modified xsi:type="dcterms:W3CDTF">2021-03-24T22:07:20Z</dcterms:modified>
</cp:coreProperties>
</file>